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1" r:id="rId4"/>
  </p:sldMasterIdLst>
  <p:notesMasterIdLst>
    <p:notesMasterId r:id="rId31"/>
  </p:notesMasterIdLst>
  <p:sldIdLst>
    <p:sldId id="256" r:id="rId5"/>
    <p:sldId id="267" r:id="rId6"/>
    <p:sldId id="395" r:id="rId7"/>
    <p:sldId id="295" r:id="rId8"/>
    <p:sldId id="315" r:id="rId9"/>
    <p:sldId id="263" r:id="rId10"/>
    <p:sldId id="304" r:id="rId11"/>
    <p:sldId id="391" r:id="rId12"/>
    <p:sldId id="308" r:id="rId13"/>
    <p:sldId id="403" r:id="rId14"/>
    <p:sldId id="328" r:id="rId15"/>
    <p:sldId id="286" r:id="rId16"/>
    <p:sldId id="398" r:id="rId17"/>
    <p:sldId id="404" r:id="rId18"/>
    <p:sldId id="405" r:id="rId19"/>
    <p:sldId id="406" r:id="rId20"/>
    <p:sldId id="409" r:id="rId21"/>
    <p:sldId id="329" r:id="rId22"/>
    <p:sldId id="311" r:id="rId23"/>
    <p:sldId id="327" r:id="rId24"/>
    <p:sldId id="408" r:id="rId25"/>
    <p:sldId id="410" r:id="rId26"/>
    <p:sldId id="385" r:id="rId27"/>
    <p:sldId id="397" r:id="rId28"/>
    <p:sldId id="292" r:id="rId29"/>
    <p:sldId id="270" r:id="rId30"/>
  </p:sldIdLst>
  <p:sldSz cx="9144000" cy="5143500" type="screen16x9"/>
  <p:notesSz cx="7010400" cy="9296400"/>
  <p:embeddedFontLst>
    <p:embeddedFont>
      <p:font typeface="DengXian" panose="02010600030101010101" pitchFamily="2" charset="-122"/>
      <p:regular r:id="rId32"/>
      <p:bold r:id="rId33"/>
    </p:embeddedFont>
    <p:embeddedFont>
      <p:font typeface="Heebo" pitchFamily="2" charset="-79"/>
      <p:regular r:id="rId34"/>
      <p:bold r:id="rId35"/>
    </p:embeddedFont>
    <p:embeddedFont>
      <p:font typeface="Heebo Black" pitchFamily="2" charset="-79"/>
      <p:bold r:id="rId36"/>
    </p:embeddedFont>
    <p:embeddedFont>
      <p:font typeface="Heebo Light" pitchFamily="2" charset="-79"/>
      <p:regular r:id="rId37"/>
    </p:embeddedFont>
    <p:embeddedFont>
      <p:font typeface="Segoe UI" panose="020B0502040204020203" pitchFamily="34" charset="0"/>
      <p:regular r:id="rId38"/>
      <p:bold r:id="rId39"/>
      <p:italic r:id="rId40"/>
      <p:boldItalic r:id="rId4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EF49904-7CC7-5A8F-0030-F87430465E26}" name="Tolotea Lanumata" initials="TL" userId="S::tlanumata@hrc.govt.nz::0c0abcbc-d17f-4a8e-b23b-9eec2fc7a48e" providerId="AD"/>
  <p188:author id="{73EE8418-A750-1E8D-7E50-2FF262AE16CD}" name="Audrey Alipate" initials="AA" userId="S::aalipate@hrc.govt.nz::838e9341-a7b3-4bac-a0f6-a8899aa7aad1" providerId="AD"/>
  <p188:author id="{7646C219-A865-8B83-C245-D93D3DDF449E}" name="Jessica Glen" initials="JG" userId="S::jglen@hrc.govt.nz::f3a3d2d1-ad76-4f4a-b954-29aa4adbab7c" providerId="AD"/>
  <p188:author id="{D3632E50-9C9C-C2E3-8F91-E2DB909BB5EF}" name="Rohit Bhattacharjee" initials="RB" userId="S::rbhattacharjee@hrc.govt.nz::9d248a90-7857-4f80-9045-239f381bca28" providerId="AD"/>
  <p188:author id="{0C026C5A-3E30-338B-0A86-D5732DD50D26}" name="Le-Shan Pomana-Wesley" initials="LP" userId="S::le-shan@hrc.govt.nz::eb2a3f25-cbb3-4a58-ab3a-0c9846ac6073" providerId="AD"/>
  <p188:author id="{FFFE3173-55A9-D9D3-582B-931D6C8577A6}" name="Megan Dowie" initials="MD" userId="S::mdowie@hrc.govt.nz::788694b3-d526-4300-8647-5be75a074d85" providerId="AD"/>
  <p188:author id="{257A159B-6828-955A-6B44-92D1E75AB9EE}" name="Toni Liu" initials="TL" userId="S::tliu@hrc.govt.nz::8c352a82-9dfa-4890-9dca-f5a6463033be" providerId="AD"/>
  <p188:author id="{4A6CFB9B-F773-B360-2547-E42364D4A2C9}" name="Katie Palastanga" initials="KP" userId="S::kpalastanga@hrc.govt.nz::8d8a68cb-e5a4-4201-a614-f154952ec522" providerId="AD"/>
  <p188:author id="{001504A6-609C-98AD-3941-9A76D77A0090}" name="Brynn Spain" initials="BS" userId="S::bspain@hrc.govt.nz::843ef892-bf61-47c2-866d-c3bb3a77e242" providerId="AD"/>
  <p188:author id="{94A1CBAC-0CD2-29A7-6FEA-85F246BB4F6A}" name="Rachel Lorimer" initials="RL" userId="S::rlorimer@hrc.govt.nz::c417943f-476d-44e5-9173-708e80846e47" providerId="AD"/>
  <p188:author id="{DD9FDEAE-7ECA-CD32-F138-4176918221E4}" name="Ami Patel" initials="AP" userId="S::apatel@hrc.govt.nz::4d2fd695-ff95-4f26-81f5-348a19fd7ec2" providerId="AD"/>
  <p188:author id="{F1D0EDF5-E429-3474-FF89-27A024CEA8C7}" name="Stacey Pene" initials="SP" userId="S::spene@hrc.govt.nz::0cb3d10c-5a83-4458-a88d-90f325c5f4c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CEA1AD-2699-4D5C-861D-457A664D6805}" v="7" dt="2026-07-02T21:58:58.99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3535" autoAdjust="0"/>
  </p:normalViewPr>
  <p:slideViewPr>
    <p:cSldViewPr snapToGrid="0">
      <p:cViewPr varScale="1">
        <p:scale>
          <a:sx n="88" d="100"/>
          <a:sy n="88" d="100"/>
        </p:scale>
        <p:origin x="2196" y="7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font" Target="fonts/font8.fntdata"/><Relationship Id="rId21" Type="http://schemas.openxmlformats.org/officeDocument/2006/relationships/slide" Target="slides/slide17.xml"/><Relationship Id="rId34" Type="http://schemas.openxmlformats.org/officeDocument/2006/relationships/font" Target="fonts/font3.fntdata"/><Relationship Id="rId42" Type="http://schemas.openxmlformats.org/officeDocument/2006/relationships/presProps" Target="presProps.xml"/><Relationship Id="rId47"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font" Target="fonts/font1.fntdata"/><Relationship Id="rId37" Type="http://schemas.openxmlformats.org/officeDocument/2006/relationships/font" Target="fonts/font6.fntdata"/><Relationship Id="rId40" Type="http://schemas.openxmlformats.org/officeDocument/2006/relationships/font" Target="fonts/font9.fntdata"/><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font" Target="fonts/font5.fntdata"/><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font" Target="fonts/font4.fntdata"/><Relationship Id="rId43" Type="http://schemas.openxmlformats.org/officeDocument/2006/relationships/viewProps" Target="viewProps.xml"/><Relationship Id="rId48" Type="http://schemas.microsoft.com/office/2018/10/relationships/authors" Target="author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font" Target="fonts/font2.fntdata"/><Relationship Id="rId38" Type="http://schemas.openxmlformats.org/officeDocument/2006/relationships/font" Target="fonts/font7.fntdata"/><Relationship Id="rId46" Type="http://schemas.microsoft.com/office/2016/11/relationships/changesInfo" Target="changesInfos/changesInfo1.xml"/><Relationship Id="rId20" Type="http://schemas.openxmlformats.org/officeDocument/2006/relationships/slide" Target="slides/slide16.xml"/><Relationship Id="rId41" Type="http://schemas.openxmlformats.org/officeDocument/2006/relationships/font" Target="fonts/font10.fntdata"/></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chel Lorimer" userId="c417943f-476d-44e5-9173-708e80846e47" providerId="ADAL" clId="{86211D35-F075-4202-BFC3-3403F5C7413A}"/>
    <pc:docChg chg="custSel modSld">
      <pc:chgData name="Rachel Lorimer" userId="c417943f-476d-44e5-9173-708e80846e47" providerId="ADAL" clId="{86211D35-F075-4202-BFC3-3403F5C7413A}" dt="2026-07-02T21:59:45.282" v="100" actId="6549"/>
      <pc:docMkLst>
        <pc:docMk/>
      </pc:docMkLst>
      <pc:sldChg chg="modSp mod">
        <pc:chgData name="Rachel Lorimer" userId="c417943f-476d-44e5-9173-708e80846e47" providerId="ADAL" clId="{86211D35-F075-4202-BFC3-3403F5C7413A}" dt="2026-07-02T21:53:46.016" v="32" actId="20577"/>
        <pc:sldMkLst>
          <pc:docMk/>
          <pc:sldMk cId="3904289748" sldId="292"/>
        </pc:sldMkLst>
        <pc:spChg chg="mod">
          <ac:chgData name="Rachel Lorimer" userId="c417943f-476d-44e5-9173-708e80846e47" providerId="ADAL" clId="{86211D35-F075-4202-BFC3-3403F5C7413A}" dt="2026-07-02T21:53:46.016" v="32" actId="20577"/>
          <ac:spMkLst>
            <pc:docMk/>
            <pc:sldMk cId="3904289748" sldId="292"/>
            <ac:spMk id="3" creationId="{A28D6021-367A-9BB2-453E-6D72763F2DBA}"/>
          </ac:spMkLst>
        </pc:spChg>
      </pc:sldChg>
      <pc:sldChg chg="modSp mod">
        <pc:chgData name="Rachel Lorimer" userId="c417943f-476d-44e5-9173-708e80846e47" providerId="ADAL" clId="{86211D35-F075-4202-BFC3-3403F5C7413A}" dt="2026-07-02T21:58:17.892" v="45" actId="20577"/>
        <pc:sldMkLst>
          <pc:docMk/>
          <pc:sldMk cId="2437469810" sldId="391"/>
        </pc:sldMkLst>
        <pc:spChg chg="mod">
          <ac:chgData name="Rachel Lorimer" userId="c417943f-476d-44e5-9173-708e80846e47" providerId="ADAL" clId="{86211D35-F075-4202-BFC3-3403F5C7413A}" dt="2026-07-02T21:58:17.892" v="45" actId="20577"/>
          <ac:spMkLst>
            <pc:docMk/>
            <pc:sldMk cId="2437469810" sldId="391"/>
            <ac:spMk id="4" creationId="{FA5787DE-2DCD-C43F-708A-E031BF125706}"/>
          </ac:spMkLst>
        </pc:spChg>
      </pc:sldChg>
      <pc:sldChg chg="modSp mod">
        <pc:chgData name="Rachel Lorimer" userId="c417943f-476d-44e5-9173-708e80846e47" providerId="ADAL" clId="{86211D35-F075-4202-BFC3-3403F5C7413A}" dt="2026-07-02T21:59:45.282" v="100" actId="6549"/>
        <pc:sldMkLst>
          <pc:docMk/>
          <pc:sldMk cId="3824220036" sldId="405"/>
        </pc:sldMkLst>
        <pc:spChg chg="mod">
          <ac:chgData name="Rachel Lorimer" userId="c417943f-476d-44e5-9173-708e80846e47" providerId="ADAL" clId="{86211D35-F075-4202-BFC3-3403F5C7413A}" dt="2026-07-02T21:59:45.282" v="100" actId="6549"/>
          <ac:spMkLst>
            <pc:docMk/>
            <pc:sldMk cId="3824220036" sldId="405"/>
            <ac:spMk id="4" creationId="{86865596-297E-F329-13E4-3B49B762A554}"/>
          </ac:spMkLst>
        </pc:spChg>
      </pc:sldChg>
      <pc:sldChg chg="modSp mod">
        <pc:chgData name="Rachel Lorimer" userId="c417943f-476d-44e5-9173-708e80846e47" providerId="ADAL" clId="{86211D35-F075-4202-BFC3-3403F5C7413A}" dt="2026-07-02T21:52:38.572" v="2" actId="27636"/>
        <pc:sldMkLst>
          <pc:docMk/>
          <pc:sldMk cId="272275597" sldId="406"/>
        </pc:sldMkLst>
        <pc:spChg chg="mod">
          <ac:chgData name="Rachel Lorimer" userId="c417943f-476d-44e5-9173-708e80846e47" providerId="ADAL" clId="{86211D35-F075-4202-BFC3-3403F5C7413A}" dt="2026-07-02T21:52:38.572" v="2" actId="27636"/>
          <ac:spMkLst>
            <pc:docMk/>
            <pc:sldMk cId="272275597" sldId="406"/>
            <ac:spMk id="4" creationId="{9D300107-B37B-8E1F-C1BA-BE19C4C6F519}"/>
          </ac:spMkLst>
        </pc:spChg>
      </pc:sldChg>
    </pc:docChg>
  </pc:docChgLst>
  <pc:docChgLst>
    <pc:chgData name="Katie Palastanga" userId="8d8a68cb-e5a4-4201-a614-f154952ec522" providerId="ADAL" clId="{BADBA2AA-9799-49F7-85D0-FDDDC58DD432}"/>
    <pc:docChg chg="custSel modSld">
      <pc:chgData name="Katie Palastanga" userId="8d8a68cb-e5a4-4201-a614-f154952ec522" providerId="ADAL" clId="{BADBA2AA-9799-49F7-85D0-FDDDC58DD432}" dt="2026-07-01T03:36:16.185" v="33" actId="5793"/>
      <pc:docMkLst>
        <pc:docMk/>
      </pc:docMkLst>
      <pc:sldChg chg="modNotesTx">
        <pc:chgData name="Katie Palastanga" userId="8d8a68cb-e5a4-4201-a614-f154952ec522" providerId="ADAL" clId="{BADBA2AA-9799-49F7-85D0-FDDDC58DD432}" dt="2026-07-01T03:33:49.273" v="0" actId="6549"/>
        <pc:sldMkLst>
          <pc:docMk/>
          <pc:sldMk cId="0" sldId="256"/>
        </pc:sldMkLst>
      </pc:sldChg>
      <pc:sldChg chg="modNotesTx">
        <pc:chgData name="Katie Palastanga" userId="8d8a68cb-e5a4-4201-a614-f154952ec522" providerId="ADAL" clId="{BADBA2AA-9799-49F7-85D0-FDDDC58DD432}" dt="2026-07-01T03:34:12.157" v="5" actId="6549"/>
        <pc:sldMkLst>
          <pc:docMk/>
          <pc:sldMk cId="0" sldId="263"/>
        </pc:sldMkLst>
      </pc:sldChg>
      <pc:sldChg chg="modNotesTx">
        <pc:chgData name="Katie Palastanga" userId="8d8a68cb-e5a4-4201-a614-f154952ec522" providerId="ADAL" clId="{BADBA2AA-9799-49F7-85D0-FDDDC58DD432}" dt="2026-07-01T03:33:53.700" v="1" actId="6549"/>
        <pc:sldMkLst>
          <pc:docMk/>
          <pc:sldMk cId="0" sldId="267"/>
        </pc:sldMkLst>
      </pc:sldChg>
      <pc:sldChg chg="delSp modSp mod modNotesTx">
        <pc:chgData name="Katie Palastanga" userId="8d8a68cb-e5a4-4201-a614-f154952ec522" providerId="ADAL" clId="{BADBA2AA-9799-49F7-85D0-FDDDC58DD432}" dt="2026-07-01T03:36:00.122" v="32" actId="478"/>
        <pc:sldMkLst>
          <pc:docMk/>
          <pc:sldMk cId="0" sldId="270"/>
        </pc:sldMkLst>
        <pc:spChg chg="del mod">
          <ac:chgData name="Katie Palastanga" userId="8d8a68cb-e5a4-4201-a614-f154952ec522" providerId="ADAL" clId="{BADBA2AA-9799-49F7-85D0-FDDDC58DD432}" dt="2026-07-01T03:36:00.122" v="32" actId="478"/>
          <ac:spMkLst>
            <pc:docMk/>
            <pc:sldMk cId="0" sldId="270"/>
            <ac:spMk id="253" creationId="{00000000-0000-0000-0000-000000000000}"/>
          </ac:spMkLst>
        </pc:spChg>
      </pc:sldChg>
      <pc:sldChg chg="modNotesTx">
        <pc:chgData name="Katie Palastanga" userId="8d8a68cb-e5a4-4201-a614-f154952ec522" providerId="ADAL" clId="{BADBA2AA-9799-49F7-85D0-FDDDC58DD432}" dt="2026-07-01T03:34:36.603" v="11" actId="6549"/>
        <pc:sldMkLst>
          <pc:docMk/>
          <pc:sldMk cId="2507222701" sldId="286"/>
        </pc:sldMkLst>
      </pc:sldChg>
      <pc:sldChg chg="modNotesTx">
        <pc:chgData name="Katie Palastanga" userId="8d8a68cb-e5a4-4201-a614-f154952ec522" providerId="ADAL" clId="{BADBA2AA-9799-49F7-85D0-FDDDC58DD432}" dt="2026-07-01T03:35:37.981" v="26" actId="6549"/>
        <pc:sldMkLst>
          <pc:docMk/>
          <pc:sldMk cId="3904289748" sldId="292"/>
        </pc:sldMkLst>
      </pc:sldChg>
      <pc:sldChg chg="modNotesTx">
        <pc:chgData name="Katie Palastanga" userId="8d8a68cb-e5a4-4201-a614-f154952ec522" providerId="ADAL" clId="{BADBA2AA-9799-49F7-85D0-FDDDC58DD432}" dt="2026-07-01T03:34:04.011" v="3" actId="6549"/>
        <pc:sldMkLst>
          <pc:docMk/>
          <pc:sldMk cId="3001678042" sldId="295"/>
        </pc:sldMkLst>
      </pc:sldChg>
      <pc:sldChg chg="modNotesTx">
        <pc:chgData name="Katie Palastanga" userId="8d8a68cb-e5a4-4201-a614-f154952ec522" providerId="ADAL" clId="{BADBA2AA-9799-49F7-85D0-FDDDC58DD432}" dt="2026-07-01T03:34:15.759" v="6" actId="6549"/>
        <pc:sldMkLst>
          <pc:docMk/>
          <pc:sldMk cId="1944639357" sldId="304"/>
        </pc:sldMkLst>
      </pc:sldChg>
      <pc:sldChg chg="modNotesTx">
        <pc:chgData name="Katie Palastanga" userId="8d8a68cb-e5a4-4201-a614-f154952ec522" providerId="ADAL" clId="{BADBA2AA-9799-49F7-85D0-FDDDC58DD432}" dt="2026-07-01T03:36:16.185" v="33" actId="5793"/>
        <pc:sldMkLst>
          <pc:docMk/>
          <pc:sldMk cId="952532016" sldId="308"/>
        </pc:sldMkLst>
      </pc:sldChg>
      <pc:sldChg chg="modNotesTx">
        <pc:chgData name="Katie Palastanga" userId="8d8a68cb-e5a4-4201-a614-f154952ec522" providerId="ADAL" clId="{BADBA2AA-9799-49F7-85D0-FDDDC58DD432}" dt="2026-07-01T03:35:02.546" v="18" actId="6549"/>
        <pc:sldMkLst>
          <pc:docMk/>
          <pc:sldMk cId="465797347" sldId="311"/>
        </pc:sldMkLst>
      </pc:sldChg>
      <pc:sldChg chg="modNotesTx">
        <pc:chgData name="Katie Palastanga" userId="8d8a68cb-e5a4-4201-a614-f154952ec522" providerId="ADAL" clId="{BADBA2AA-9799-49F7-85D0-FDDDC58DD432}" dt="2026-07-01T03:34:07.865" v="4" actId="6549"/>
        <pc:sldMkLst>
          <pc:docMk/>
          <pc:sldMk cId="94581385" sldId="315"/>
        </pc:sldMkLst>
      </pc:sldChg>
      <pc:sldChg chg="modNotesTx">
        <pc:chgData name="Katie Palastanga" userId="8d8a68cb-e5a4-4201-a614-f154952ec522" providerId="ADAL" clId="{BADBA2AA-9799-49F7-85D0-FDDDC58DD432}" dt="2026-07-01T03:35:06.809" v="19" actId="6549"/>
        <pc:sldMkLst>
          <pc:docMk/>
          <pc:sldMk cId="426817632" sldId="327"/>
        </pc:sldMkLst>
      </pc:sldChg>
      <pc:sldChg chg="modNotesTx">
        <pc:chgData name="Katie Palastanga" userId="8d8a68cb-e5a4-4201-a614-f154952ec522" providerId="ADAL" clId="{BADBA2AA-9799-49F7-85D0-FDDDC58DD432}" dt="2026-07-01T03:34:31.898" v="10" actId="6549"/>
        <pc:sldMkLst>
          <pc:docMk/>
          <pc:sldMk cId="528286579" sldId="328"/>
        </pc:sldMkLst>
      </pc:sldChg>
      <pc:sldChg chg="modNotesTx">
        <pc:chgData name="Katie Palastanga" userId="8d8a68cb-e5a4-4201-a614-f154952ec522" providerId="ADAL" clId="{BADBA2AA-9799-49F7-85D0-FDDDC58DD432}" dt="2026-07-01T03:34:58.319" v="17" actId="6549"/>
        <pc:sldMkLst>
          <pc:docMk/>
          <pc:sldMk cId="3147749986" sldId="329"/>
        </pc:sldMkLst>
      </pc:sldChg>
      <pc:sldChg chg="modNotesTx">
        <pc:chgData name="Katie Palastanga" userId="8d8a68cb-e5a4-4201-a614-f154952ec522" providerId="ADAL" clId="{BADBA2AA-9799-49F7-85D0-FDDDC58DD432}" dt="2026-07-01T03:35:22.521" v="22" actId="6549"/>
        <pc:sldMkLst>
          <pc:docMk/>
          <pc:sldMk cId="648220041" sldId="385"/>
        </pc:sldMkLst>
      </pc:sldChg>
      <pc:sldChg chg="modNotesTx">
        <pc:chgData name="Katie Palastanga" userId="8d8a68cb-e5a4-4201-a614-f154952ec522" providerId="ADAL" clId="{BADBA2AA-9799-49F7-85D0-FDDDC58DD432}" dt="2026-07-01T03:34:19.345" v="7" actId="6549"/>
        <pc:sldMkLst>
          <pc:docMk/>
          <pc:sldMk cId="2437469810" sldId="391"/>
        </pc:sldMkLst>
      </pc:sldChg>
      <pc:sldChg chg="modNotesTx">
        <pc:chgData name="Katie Palastanga" userId="8d8a68cb-e5a4-4201-a614-f154952ec522" providerId="ADAL" clId="{BADBA2AA-9799-49F7-85D0-FDDDC58DD432}" dt="2026-07-01T03:33:58.975" v="2" actId="6549"/>
        <pc:sldMkLst>
          <pc:docMk/>
          <pc:sldMk cId="1514325777" sldId="395"/>
        </pc:sldMkLst>
      </pc:sldChg>
      <pc:sldChg chg="modNotesTx">
        <pc:chgData name="Katie Palastanga" userId="8d8a68cb-e5a4-4201-a614-f154952ec522" providerId="ADAL" clId="{BADBA2AA-9799-49F7-85D0-FDDDC58DD432}" dt="2026-07-01T03:35:30.547" v="24" actId="6549"/>
        <pc:sldMkLst>
          <pc:docMk/>
          <pc:sldMk cId="3980241938" sldId="397"/>
        </pc:sldMkLst>
      </pc:sldChg>
      <pc:sldChg chg="modNotesTx">
        <pc:chgData name="Katie Palastanga" userId="8d8a68cb-e5a4-4201-a614-f154952ec522" providerId="ADAL" clId="{BADBA2AA-9799-49F7-85D0-FDDDC58DD432}" dt="2026-07-01T03:34:40.186" v="12" actId="6549"/>
        <pc:sldMkLst>
          <pc:docMk/>
          <pc:sldMk cId="1293533497" sldId="398"/>
        </pc:sldMkLst>
      </pc:sldChg>
      <pc:sldChg chg="modNotesTx">
        <pc:chgData name="Katie Palastanga" userId="8d8a68cb-e5a4-4201-a614-f154952ec522" providerId="ADAL" clId="{BADBA2AA-9799-49F7-85D0-FDDDC58DD432}" dt="2026-07-01T03:34:27.945" v="9" actId="6549"/>
        <pc:sldMkLst>
          <pc:docMk/>
          <pc:sldMk cId="2573100592" sldId="403"/>
        </pc:sldMkLst>
      </pc:sldChg>
      <pc:sldChg chg="modNotesTx">
        <pc:chgData name="Katie Palastanga" userId="8d8a68cb-e5a4-4201-a614-f154952ec522" providerId="ADAL" clId="{BADBA2AA-9799-49F7-85D0-FDDDC58DD432}" dt="2026-07-01T03:34:44.165" v="13" actId="6549"/>
        <pc:sldMkLst>
          <pc:docMk/>
          <pc:sldMk cId="3199375595" sldId="404"/>
        </pc:sldMkLst>
      </pc:sldChg>
      <pc:sldChg chg="modNotesTx">
        <pc:chgData name="Katie Palastanga" userId="8d8a68cb-e5a4-4201-a614-f154952ec522" providerId="ADAL" clId="{BADBA2AA-9799-49F7-85D0-FDDDC58DD432}" dt="2026-07-01T03:34:47.584" v="14" actId="6549"/>
        <pc:sldMkLst>
          <pc:docMk/>
          <pc:sldMk cId="3824220036" sldId="405"/>
        </pc:sldMkLst>
      </pc:sldChg>
      <pc:sldChg chg="modNotesTx">
        <pc:chgData name="Katie Palastanga" userId="8d8a68cb-e5a4-4201-a614-f154952ec522" providerId="ADAL" clId="{BADBA2AA-9799-49F7-85D0-FDDDC58DD432}" dt="2026-07-01T03:34:50.897" v="15" actId="6549"/>
        <pc:sldMkLst>
          <pc:docMk/>
          <pc:sldMk cId="272275597" sldId="406"/>
        </pc:sldMkLst>
      </pc:sldChg>
      <pc:sldChg chg="modNotesTx">
        <pc:chgData name="Katie Palastanga" userId="8d8a68cb-e5a4-4201-a614-f154952ec522" providerId="ADAL" clId="{BADBA2AA-9799-49F7-85D0-FDDDC58DD432}" dt="2026-07-01T03:35:11.306" v="20" actId="6549"/>
        <pc:sldMkLst>
          <pc:docMk/>
          <pc:sldMk cId="3362939578" sldId="408"/>
        </pc:sldMkLst>
      </pc:sldChg>
      <pc:sldChg chg="modNotesTx">
        <pc:chgData name="Katie Palastanga" userId="8d8a68cb-e5a4-4201-a614-f154952ec522" providerId="ADAL" clId="{BADBA2AA-9799-49F7-85D0-FDDDC58DD432}" dt="2026-07-01T03:34:54.599" v="16" actId="6549"/>
        <pc:sldMkLst>
          <pc:docMk/>
          <pc:sldMk cId="2806001741" sldId="409"/>
        </pc:sldMkLst>
      </pc:sldChg>
      <pc:sldChg chg="modNotesTx">
        <pc:chgData name="Katie Palastanga" userId="8d8a68cb-e5a4-4201-a614-f154952ec522" providerId="ADAL" clId="{BADBA2AA-9799-49F7-85D0-FDDDC58DD432}" dt="2026-07-01T03:35:15.480" v="21" actId="6549"/>
        <pc:sldMkLst>
          <pc:docMk/>
          <pc:sldMk cId="2983455013" sldId="41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1041" y="4415790"/>
            <a:ext cx="5608320" cy="418338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 name="Google Shape;159;p:notes"/>
          <p:cNvSpPr txBox="1">
            <a:spLocks noGrp="1"/>
          </p:cNvSpPr>
          <p:nvPr>
            <p:ph type="body" idx="1"/>
          </p:nvPr>
        </p:nvSpPr>
        <p:spPr>
          <a:xfrm>
            <a:off x="701041" y="4415790"/>
            <a:ext cx="5608320" cy="4183380"/>
          </a:xfrm>
          <a:prstGeom prst="rect">
            <a:avLst/>
          </a:prstGeom>
        </p:spPr>
        <p:txBody>
          <a:bodyPr spcFirstLastPara="1" wrap="square" lIns="93162" tIns="93162" rIns="93162" bIns="93162" anchor="t" anchorCtr="0">
            <a:noAutofit/>
          </a:bodyPr>
          <a:lstStyle/>
          <a:p>
            <a:pPr marL="0" indent="0">
              <a:buNone/>
            </a:pPr>
            <a:endParaRPr lang="mi-NZ"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6BFDE1-DA2B-97BB-2BCF-695BEE76B1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6B7AAC-0B90-6664-5D34-ED7632AE701A}"/>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CB2FF16A-2281-3850-CDA3-74A1C4A9CE27}"/>
              </a:ext>
            </a:extLst>
          </p:cNvPr>
          <p:cNvSpPr>
            <a:spLocks noGrp="1"/>
          </p:cNvSpPr>
          <p:nvPr>
            <p:ph type="body" idx="1"/>
          </p:nvPr>
        </p:nvSpPr>
        <p:spPr/>
        <p:txBody>
          <a:bodyPr/>
          <a:lstStyle/>
          <a:p>
            <a:pPr marL="161290" indent="0">
              <a:buNone/>
              <a:defRPr/>
            </a:pPr>
            <a:endParaRPr lang="en-US" dirty="0"/>
          </a:p>
        </p:txBody>
      </p:sp>
    </p:spTree>
    <p:extLst>
      <p:ext uri="{BB962C8B-B14F-4D97-AF65-F5344CB8AC3E}">
        <p14:creationId xmlns:p14="http://schemas.microsoft.com/office/powerpoint/2010/main" val="33943058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a:extLst>
            <a:ext uri="{FF2B5EF4-FFF2-40B4-BE49-F238E27FC236}">
              <a16:creationId xmlns:a16="http://schemas.microsoft.com/office/drawing/2014/main" id="{91CDB0C7-4BB0-030E-C494-6E5D18051931}"/>
            </a:ext>
          </a:extLst>
        </p:cNvPr>
        <p:cNvGrpSpPr/>
        <p:nvPr/>
      </p:nvGrpSpPr>
      <p:grpSpPr>
        <a:xfrm>
          <a:off x="0" y="0"/>
          <a:ext cx="0" cy="0"/>
          <a:chOff x="0" y="0"/>
          <a:chExt cx="0" cy="0"/>
        </a:xfrm>
      </p:grpSpPr>
      <p:sp>
        <p:nvSpPr>
          <p:cNvPr id="244" name="Google Shape;244;g35a97825fa8_0_125:notes">
            <a:extLst>
              <a:ext uri="{FF2B5EF4-FFF2-40B4-BE49-F238E27FC236}">
                <a16:creationId xmlns:a16="http://schemas.microsoft.com/office/drawing/2014/main" id="{5193CA8C-5E7A-D832-52D2-578413A0467A}"/>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5" name="Google Shape;245;g35a97825fa8_0_125:notes">
            <a:extLst>
              <a:ext uri="{FF2B5EF4-FFF2-40B4-BE49-F238E27FC236}">
                <a16:creationId xmlns:a16="http://schemas.microsoft.com/office/drawing/2014/main" id="{5E0F21E8-53E3-4F6D-71D9-91457652E330}"/>
              </a:ext>
            </a:extLst>
          </p:cNvPr>
          <p:cNvSpPr txBox="1">
            <a:spLocks noGrp="1"/>
          </p:cNvSpPr>
          <p:nvPr>
            <p:ph type="body" idx="1"/>
          </p:nvPr>
        </p:nvSpPr>
        <p:spPr>
          <a:xfrm>
            <a:off x="701041" y="4415790"/>
            <a:ext cx="5608320" cy="4183380"/>
          </a:xfrm>
          <a:prstGeom prst="rect">
            <a:avLst/>
          </a:prstGeom>
        </p:spPr>
        <p:txBody>
          <a:bodyPr spcFirstLastPara="1" wrap="square" lIns="93162" tIns="93162" rIns="93162" bIns="93162" anchor="t" anchorCtr="0">
            <a:noAutofit/>
          </a:bodyPr>
          <a:lstStyle/>
          <a:p>
            <a:pPr marL="0" indent="0" defTabSz="931774">
              <a:buNone/>
              <a:defRPr/>
            </a:pPr>
            <a:endParaRPr lang="en-US" b="0" dirty="0"/>
          </a:p>
        </p:txBody>
      </p:sp>
    </p:spTree>
    <p:extLst>
      <p:ext uri="{BB962C8B-B14F-4D97-AF65-F5344CB8AC3E}">
        <p14:creationId xmlns:p14="http://schemas.microsoft.com/office/powerpoint/2010/main" val="20543452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58750" indent="0">
              <a:buNone/>
            </a:pPr>
            <a:endParaRPr lang="en-NZ" dirty="0"/>
          </a:p>
        </p:txBody>
      </p:sp>
    </p:spTree>
    <p:extLst>
      <p:ext uri="{BB962C8B-B14F-4D97-AF65-F5344CB8AC3E}">
        <p14:creationId xmlns:p14="http://schemas.microsoft.com/office/powerpoint/2010/main" val="10691709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a:extLst>
            <a:ext uri="{FF2B5EF4-FFF2-40B4-BE49-F238E27FC236}">
              <a16:creationId xmlns:a16="http://schemas.microsoft.com/office/drawing/2014/main" id="{E9F1080D-D906-70B5-DB85-37DB576F1494}"/>
            </a:ext>
          </a:extLst>
        </p:cNvPr>
        <p:cNvGrpSpPr/>
        <p:nvPr/>
      </p:nvGrpSpPr>
      <p:grpSpPr>
        <a:xfrm>
          <a:off x="0" y="0"/>
          <a:ext cx="0" cy="0"/>
          <a:chOff x="0" y="0"/>
          <a:chExt cx="0" cy="0"/>
        </a:xfrm>
      </p:grpSpPr>
      <p:sp>
        <p:nvSpPr>
          <p:cNvPr id="244" name="Google Shape;244;g35a97825fa8_0_125:notes">
            <a:extLst>
              <a:ext uri="{FF2B5EF4-FFF2-40B4-BE49-F238E27FC236}">
                <a16:creationId xmlns:a16="http://schemas.microsoft.com/office/drawing/2014/main" id="{396D7B84-D33C-D63A-110D-1FB2FFB89C89}"/>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5" name="Google Shape;245;g35a97825fa8_0_125:notes">
            <a:extLst>
              <a:ext uri="{FF2B5EF4-FFF2-40B4-BE49-F238E27FC236}">
                <a16:creationId xmlns:a16="http://schemas.microsoft.com/office/drawing/2014/main" id="{0663F0D0-18B8-3309-B140-864D691E090C}"/>
              </a:ext>
            </a:extLst>
          </p:cNvPr>
          <p:cNvSpPr txBox="1">
            <a:spLocks noGrp="1"/>
          </p:cNvSpPr>
          <p:nvPr>
            <p:ph type="body" idx="1"/>
          </p:nvPr>
        </p:nvSpPr>
        <p:spPr>
          <a:xfrm>
            <a:off x="701041" y="4415790"/>
            <a:ext cx="5608320" cy="4183380"/>
          </a:xfrm>
          <a:prstGeom prst="rect">
            <a:avLst/>
          </a:prstGeom>
        </p:spPr>
        <p:txBody>
          <a:bodyPr spcFirstLastPara="1" wrap="square" lIns="93162" tIns="93162" rIns="93162" bIns="93162" anchor="t" anchorCtr="0">
            <a:noAutofit/>
          </a:bodyPr>
          <a:lstStyle/>
          <a:p>
            <a:pPr marL="1085850" lvl="1" indent="-171450">
              <a:lnSpc>
                <a:spcPct val="114999"/>
              </a:lnSpc>
            </a:pPr>
            <a:endParaRPr lang="en-US" dirty="0"/>
          </a:p>
        </p:txBody>
      </p:sp>
    </p:spTree>
    <p:extLst>
      <p:ext uri="{BB962C8B-B14F-4D97-AF65-F5344CB8AC3E}">
        <p14:creationId xmlns:p14="http://schemas.microsoft.com/office/powerpoint/2010/main" val="42575468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52F02D-AE13-DD92-6ACB-510BC6D1F1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21FFA9-2FD7-0149-B158-0310D243DB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CB2543-E9E8-9E32-2931-9D15680C270B}"/>
              </a:ext>
            </a:extLst>
          </p:cNvPr>
          <p:cNvSpPr>
            <a:spLocks noGrp="1"/>
          </p:cNvSpPr>
          <p:nvPr>
            <p:ph type="body" idx="1"/>
          </p:nvPr>
        </p:nvSpPr>
        <p:spPr/>
        <p:txBody>
          <a:bodyPr/>
          <a:lstStyle/>
          <a:p>
            <a:pPr marL="158750" indent="0">
              <a:lnSpc>
                <a:spcPct val="114999"/>
              </a:lnSpc>
              <a:buNone/>
            </a:pPr>
            <a:endParaRPr lang="en-US" dirty="0"/>
          </a:p>
          <a:p>
            <a:pPr marL="158750" indent="0">
              <a:lnSpc>
                <a:spcPct val="114999"/>
              </a:lnSpc>
              <a:buNone/>
            </a:pPr>
            <a:endParaRPr lang="en-US" dirty="0"/>
          </a:p>
          <a:p>
            <a:pPr marL="158750" indent="0">
              <a:lnSpc>
                <a:spcPct val="114999"/>
              </a:lnSpc>
              <a:buNone/>
            </a:pPr>
            <a:endParaRPr lang="en-US" dirty="0"/>
          </a:p>
          <a:p>
            <a:pPr>
              <a:lnSpc>
                <a:spcPct val="114999"/>
              </a:lnSpc>
            </a:pPr>
            <a:endParaRPr lang="en-US" dirty="0"/>
          </a:p>
        </p:txBody>
      </p:sp>
    </p:spTree>
    <p:extLst>
      <p:ext uri="{BB962C8B-B14F-4D97-AF65-F5344CB8AC3E}">
        <p14:creationId xmlns:p14="http://schemas.microsoft.com/office/powerpoint/2010/main" val="37121600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76EB0A-2F80-DED2-122E-E50160CFB0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66CAA1-A013-29CC-636E-871914E30F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A9F9CA-2A24-20AE-B1F6-46FDBBAE9A5B}"/>
              </a:ext>
            </a:extLst>
          </p:cNvPr>
          <p:cNvSpPr>
            <a:spLocks noGrp="1"/>
          </p:cNvSpPr>
          <p:nvPr>
            <p:ph type="body" idx="1"/>
          </p:nvPr>
        </p:nvSpPr>
        <p:spPr/>
        <p:txBody>
          <a:bodyPr/>
          <a:lstStyle/>
          <a:p>
            <a:pPr marL="158750" marR="0" lvl="0" indent="0" algn="l" defTabSz="914400" rtl="0" eaLnBrk="1" fontAlgn="auto" latinLnBrk="0" hangingPunct="1">
              <a:lnSpc>
                <a:spcPct val="114999"/>
              </a:lnSpc>
              <a:spcBef>
                <a:spcPts val="0"/>
              </a:spcBef>
              <a:spcAft>
                <a:spcPts val="0"/>
              </a:spcAft>
              <a:buClr>
                <a:srgbClr val="000000"/>
              </a:buClr>
              <a:buSzPts val="1100"/>
              <a:buFont typeface="Arial"/>
              <a:buNone/>
              <a:tabLst/>
              <a:defRPr/>
            </a:pPr>
            <a:endParaRPr lang="en-NZ" sz="1100" b="0" i="0" u="none" strike="noStrike" cap="none" dirty="0">
              <a:solidFill>
                <a:srgbClr val="000000"/>
              </a:solidFill>
              <a:effectLst/>
              <a:highlight>
                <a:srgbClr val="FFFF00"/>
              </a:highlight>
              <a:latin typeface="Arial"/>
              <a:cs typeface="Arial"/>
              <a:sym typeface="Arial"/>
            </a:endParaRPr>
          </a:p>
        </p:txBody>
      </p:sp>
    </p:spTree>
    <p:extLst>
      <p:ext uri="{BB962C8B-B14F-4D97-AF65-F5344CB8AC3E}">
        <p14:creationId xmlns:p14="http://schemas.microsoft.com/office/powerpoint/2010/main" val="12358464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E43D98-CDE9-A217-17D7-FC6310D0EC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41260D-CBAF-FF20-8D30-454D1EAD12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94C62D-DA24-697C-6A16-9CB123C1AEA3}"/>
              </a:ext>
            </a:extLst>
          </p:cNvPr>
          <p:cNvSpPr>
            <a:spLocks noGrp="1"/>
          </p:cNvSpPr>
          <p:nvPr>
            <p:ph type="body" idx="1"/>
          </p:nvPr>
        </p:nvSpPr>
        <p:spPr/>
        <p:txBody>
          <a:bodyPr/>
          <a:lstStyle/>
          <a:p>
            <a:pPr lvl="0"/>
            <a:endParaRPr lang="en-GB" dirty="0"/>
          </a:p>
          <a:p>
            <a:pPr marL="457200" marR="0" lvl="0" indent="-298450" algn="l" defTabSz="914400" rtl="0" eaLnBrk="1" fontAlgn="auto" latinLnBrk="0" hangingPunct="1">
              <a:lnSpc>
                <a:spcPct val="114999"/>
              </a:lnSpc>
              <a:spcBef>
                <a:spcPts val="0"/>
              </a:spcBef>
              <a:spcAft>
                <a:spcPts val="0"/>
              </a:spcAft>
              <a:buClr>
                <a:srgbClr val="000000"/>
              </a:buClr>
              <a:buSzPts val="1100"/>
              <a:buFont typeface="Arial"/>
              <a:buChar char="●"/>
              <a:tabLst/>
              <a:defRPr/>
            </a:pPr>
            <a:endParaRPr lang="en-US" dirty="0"/>
          </a:p>
        </p:txBody>
      </p:sp>
    </p:spTree>
    <p:extLst>
      <p:ext uri="{BB962C8B-B14F-4D97-AF65-F5344CB8AC3E}">
        <p14:creationId xmlns:p14="http://schemas.microsoft.com/office/powerpoint/2010/main" val="3372982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3E66B8-8536-5381-66A2-01AE989944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5B00F4-19D4-8A74-1EFE-3F4D865D71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27F262-2678-FB19-DFD1-110CB8F4AE55}"/>
              </a:ext>
            </a:extLst>
          </p:cNvPr>
          <p:cNvSpPr>
            <a:spLocks noGrp="1"/>
          </p:cNvSpPr>
          <p:nvPr>
            <p:ph type="body" idx="1"/>
          </p:nvPr>
        </p:nvSpPr>
        <p:spPr/>
        <p:txBody>
          <a:bodyPr/>
          <a:lstStyle/>
          <a:p>
            <a:pPr marL="158750" marR="0" lvl="0" indent="0" algn="l" defTabSz="914400" rtl="0" eaLnBrk="1" fontAlgn="auto" latinLnBrk="0" hangingPunct="1">
              <a:lnSpc>
                <a:spcPct val="114999"/>
              </a:lnSpc>
              <a:spcBef>
                <a:spcPts val="0"/>
              </a:spcBef>
              <a:spcAft>
                <a:spcPts val="0"/>
              </a:spcAft>
              <a:buClr>
                <a:srgbClr val="000000"/>
              </a:buClr>
              <a:buSzPts val="1100"/>
              <a:buFont typeface="Arial"/>
              <a:buNone/>
              <a:tabLst/>
              <a:defRPr/>
            </a:pPr>
            <a:endParaRPr lang="en-US" dirty="0">
              <a:highlight>
                <a:srgbClr val="FFFF00"/>
              </a:highlight>
            </a:endParaRPr>
          </a:p>
          <a:p>
            <a:pPr marL="158750" indent="0">
              <a:lnSpc>
                <a:spcPct val="114999"/>
              </a:lnSpc>
              <a:buNone/>
            </a:pPr>
            <a:endParaRPr lang="en-US" dirty="0"/>
          </a:p>
        </p:txBody>
      </p:sp>
    </p:spTree>
    <p:extLst>
      <p:ext uri="{BB962C8B-B14F-4D97-AF65-F5344CB8AC3E}">
        <p14:creationId xmlns:p14="http://schemas.microsoft.com/office/powerpoint/2010/main" val="36907540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a:extLst>
            <a:ext uri="{FF2B5EF4-FFF2-40B4-BE49-F238E27FC236}">
              <a16:creationId xmlns:a16="http://schemas.microsoft.com/office/drawing/2014/main" id="{7D43CA5D-BF16-2733-3266-AC0DD9DAEA6C}"/>
            </a:ext>
          </a:extLst>
        </p:cNvPr>
        <p:cNvGrpSpPr/>
        <p:nvPr/>
      </p:nvGrpSpPr>
      <p:grpSpPr>
        <a:xfrm>
          <a:off x="0" y="0"/>
          <a:ext cx="0" cy="0"/>
          <a:chOff x="0" y="0"/>
          <a:chExt cx="0" cy="0"/>
        </a:xfrm>
      </p:grpSpPr>
      <p:sp>
        <p:nvSpPr>
          <p:cNvPr id="244" name="Google Shape;244;g35a97825fa8_0_125:notes">
            <a:extLst>
              <a:ext uri="{FF2B5EF4-FFF2-40B4-BE49-F238E27FC236}">
                <a16:creationId xmlns:a16="http://schemas.microsoft.com/office/drawing/2014/main" id="{D82CF96F-7F20-227C-1705-D6265D8127CA}"/>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5" name="Google Shape;245;g35a97825fa8_0_125:notes">
            <a:extLst>
              <a:ext uri="{FF2B5EF4-FFF2-40B4-BE49-F238E27FC236}">
                <a16:creationId xmlns:a16="http://schemas.microsoft.com/office/drawing/2014/main" id="{8ABE3747-3BE0-FDD7-B7B9-4A27F2A19DC5}"/>
              </a:ext>
            </a:extLst>
          </p:cNvPr>
          <p:cNvSpPr txBox="1">
            <a:spLocks noGrp="1"/>
          </p:cNvSpPr>
          <p:nvPr>
            <p:ph type="body" idx="1"/>
          </p:nvPr>
        </p:nvSpPr>
        <p:spPr>
          <a:xfrm>
            <a:off x="701041" y="4415790"/>
            <a:ext cx="5608320" cy="4183380"/>
          </a:xfrm>
          <a:prstGeom prst="rect">
            <a:avLst/>
          </a:prstGeom>
        </p:spPr>
        <p:txBody>
          <a:bodyPr spcFirstLastPara="1" wrap="square" lIns="93162" tIns="93162" rIns="93162" bIns="93162" anchor="t" anchorCtr="0">
            <a:noAutofit/>
          </a:bodyPr>
          <a:lstStyle/>
          <a:p>
            <a:pPr marL="0" indent="0">
              <a:buNone/>
            </a:pPr>
            <a:endParaRPr lang="en-US" dirty="0"/>
          </a:p>
          <a:p>
            <a:pPr marL="0" indent="0">
              <a:buNone/>
            </a:pPr>
            <a:endParaRPr lang="en-US" dirty="0"/>
          </a:p>
          <a:p>
            <a:pPr marL="171450" indent="-171450">
              <a:lnSpc>
                <a:spcPct val="114999"/>
              </a:lnSpc>
            </a:pPr>
            <a:endParaRPr lang="en-US" dirty="0"/>
          </a:p>
        </p:txBody>
      </p:sp>
    </p:spTree>
    <p:extLst>
      <p:ext uri="{BB962C8B-B14F-4D97-AF65-F5344CB8AC3E}">
        <p14:creationId xmlns:p14="http://schemas.microsoft.com/office/powerpoint/2010/main" val="32271632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8864B7-8AC9-DFD6-6D4E-85D1C750B3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C3FDFA-A6DB-DFD1-EEEC-1B29CAAFC5BF}"/>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09704FAA-D3A8-854B-2B40-3D9CCF9B04C2}"/>
              </a:ext>
            </a:extLst>
          </p:cNvPr>
          <p:cNvSpPr>
            <a:spLocks noGrp="1"/>
          </p:cNvSpPr>
          <p:nvPr>
            <p:ph type="body" idx="1"/>
          </p:nvPr>
        </p:nvSpPr>
        <p:spPr/>
        <p:txBody>
          <a:bodyPr/>
          <a:lstStyle/>
          <a:p>
            <a:pPr marL="158750" indent="0">
              <a:buNone/>
            </a:pPr>
            <a:endParaRPr lang="en-NZ" sz="11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p:txBody>
      </p:sp>
    </p:spTree>
    <p:extLst>
      <p:ext uri="{BB962C8B-B14F-4D97-AF65-F5344CB8AC3E}">
        <p14:creationId xmlns:p14="http://schemas.microsoft.com/office/powerpoint/2010/main" val="7959936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g35a97825fa8_0_262: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1" name="Google Shape;231;g35a97825fa8_0_262:notes"/>
          <p:cNvSpPr txBox="1">
            <a:spLocks noGrp="1"/>
          </p:cNvSpPr>
          <p:nvPr>
            <p:ph type="body" idx="1"/>
          </p:nvPr>
        </p:nvSpPr>
        <p:spPr>
          <a:xfrm>
            <a:off x="701041" y="4415790"/>
            <a:ext cx="5608320" cy="4183380"/>
          </a:xfrm>
          <a:prstGeom prst="rect">
            <a:avLst/>
          </a:prstGeom>
        </p:spPr>
        <p:txBody>
          <a:bodyPr spcFirstLastPara="1" wrap="square" lIns="93162" tIns="93162" rIns="93162" bIns="93162" anchor="t" anchorCtr="0">
            <a:noAutofit/>
          </a:bodyPr>
          <a:lstStyle/>
          <a:p>
            <a:pPr marL="0" indent="0">
              <a:buNone/>
            </a:pPr>
            <a:endParaRPr lang="mi-NZ"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06DAED-1E7C-90C8-D9CD-D40908BC18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B6A5FC-EF8B-C877-35A8-BC2AE55157A2}"/>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B0427FE8-4E1C-04C4-618C-6BA4F5D4F48D}"/>
              </a:ext>
            </a:extLst>
          </p:cNvPr>
          <p:cNvSpPr>
            <a:spLocks noGrp="1"/>
          </p:cNvSpPr>
          <p:nvPr>
            <p:ph type="body" idx="1"/>
          </p:nvPr>
        </p:nvSpPr>
        <p:spPr/>
        <p:txBody>
          <a:bodyPr/>
          <a:lstStyle/>
          <a:p>
            <a:pPr marL="158750" indent="0">
              <a:buNone/>
            </a:pPr>
            <a:endParaRPr lang="en-US"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340003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63DCAF-2374-BF79-FC7D-BB098452CE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EF2560-67AD-E77B-22F7-9F3027E39D27}"/>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D8C91728-F7B7-E076-553D-D8AFAF400283}"/>
              </a:ext>
            </a:extLst>
          </p:cNvPr>
          <p:cNvSpPr>
            <a:spLocks noGrp="1"/>
          </p:cNvSpPr>
          <p:nvPr>
            <p:ph type="body" idx="1"/>
          </p:nvPr>
        </p:nvSpPr>
        <p:spPr/>
        <p:txBody>
          <a:bodyPr/>
          <a:lstStyle/>
          <a:p>
            <a:pPr marL="158750" indent="0">
              <a:buNone/>
            </a:pPr>
            <a:endParaRPr lang="en-US"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619997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849567-23D8-F7C9-70F2-F48F8CA3B0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27FCCF-A1E0-9E16-AEE8-4407A73871CE}"/>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FF3E1022-2EBD-1F89-3171-4BFD48C33A52}"/>
              </a:ext>
            </a:extLst>
          </p:cNvPr>
          <p:cNvSpPr>
            <a:spLocks noGrp="1"/>
          </p:cNvSpPr>
          <p:nvPr>
            <p:ph type="body" idx="1"/>
          </p:nvPr>
        </p:nvSpPr>
        <p:spPr/>
        <p:txBody>
          <a:bodyPr/>
          <a:lstStyle/>
          <a:p>
            <a:pPr marL="158750" indent="0">
              <a:buNone/>
            </a:pPr>
            <a:endParaRPr lang="en-US"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454617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7CB59C-1DC3-92E3-FD50-E06FAF2DCC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3B7913-1B7A-3BA7-0E2A-31BA2BACA6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7F09FF-DD08-6F3D-28F6-207420E8AD75}"/>
              </a:ext>
            </a:extLst>
          </p:cNvPr>
          <p:cNvSpPr>
            <a:spLocks noGrp="1"/>
          </p:cNvSpPr>
          <p:nvPr>
            <p:ph type="body" idx="1"/>
          </p:nvPr>
        </p:nvSpPr>
        <p:spPr/>
        <p:txBody>
          <a:bodyPr/>
          <a:lstStyle/>
          <a:p>
            <a:pPr marL="0" indent="0">
              <a:buNone/>
            </a:pPr>
            <a:endParaRPr lang="en-US" dirty="0"/>
          </a:p>
        </p:txBody>
      </p:sp>
    </p:spTree>
    <p:extLst>
      <p:ext uri="{BB962C8B-B14F-4D97-AF65-F5344CB8AC3E}">
        <p14:creationId xmlns:p14="http://schemas.microsoft.com/office/powerpoint/2010/main" val="24051154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a:extLst>
            <a:ext uri="{FF2B5EF4-FFF2-40B4-BE49-F238E27FC236}">
              <a16:creationId xmlns:a16="http://schemas.microsoft.com/office/drawing/2014/main" id="{8E78D7F9-31C2-D4E7-CFE4-95ED52491EAA}"/>
            </a:ext>
          </a:extLst>
        </p:cNvPr>
        <p:cNvGrpSpPr/>
        <p:nvPr/>
      </p:nvGrpSpPr>
      <p:grpSpPr>
        <a:xfrm>
          <a:off x="0" y="0"/>
          <a:ext cx="0" cy="0"/>
          <a:chOff x="0" y="0"/>
          <a:chExt cx="0" cy="0"/>
        </a:xfrm>
      </p:grpSpPr>
      <p:sp>
        <p:nvSpPr>
          <p:cNvPr id="202" name="Google Shape;202;g35a97825fa8_0_242:notes">
            <a:extLst>
              <a:ext uri="{FF2B5EF4-FFF2-40B4-BE49-F238E27FC236}">
                <a16:creationId xmlns:a16="http://schemas.microsoft.com/office/drawing/2014/main" id="{C3121EA8-D25F-FCFE-A3EC-86689A8C087A}"/>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3" name="Google Shape;203;g35a97825fa8_0_242:notes">
            <a:extLst>
              <a:ext uri="{FF2B5EF4-FFF2-40B4-BE49-F238E27FC236}">
                <a16:creationId xmlns:a16="http://schemas.microsoft.com/office/drawing/2014/main" id="{A57AB437-683A-D282-EDE6-180648FD4C85}"/>
              </a:ext>
            </a:extLst>
          </p:cNvPr>
          <p:cNvSpPr txBox="1">
            <a:spLocks noGrp="1"/>
          </p:cNvSpPr>
          <p:nvPr>
            <p:ph type="body" idx="1"/>
          </p:nvPr>
        </p:nvSpPr>
        <p:spPr>
          <a:xfrm>
            <a:off x="701041" y="4415790"/>
            <a:ext cx="5608320" cy="4183380"/>
          </a:xfrm>
          <a:prstGeom prst="rect">
            <a:avLst/>
          </a:prstGeom>
        </p:spPr>
        <p:txBody>
          <a:bodyPr spcFirstLastPara="1" wrap="square" lIns="93162" tIns="93162" rIns="93162" bIns="93162" anchor="t" anchorCtr="0">
            <a:noAutofit/>
          </a:bodyPr>
          <a:lstStyle/>
          <a:p>
            <a:pPr marL="0" indent="0">
              <a:buNone/>
            </a:pPr>
            <a:endParaRPr lang="en-US" dirty="0"/>
          </a:p>
        </p:txBody>
      </p:sp>
    </p:spTree>
    <p:extLst>
      <p:ext uri="{BB962C8B-B14F-4D97-AF65-F5344CB8AC3E}">
        <p14:creationId xmlns:p14="http://schemas.microsoft.com/office/powerpoint/2010/main" val="420993750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pPr marL="0" indent="0">
              <a:buNone/>
            </a:pPr>
            <a:endParaRPr lang="en-US" b="1" dirty="0"/>
          </a:p>
          <a:p>
            <a:endParaRPr lang="en-NZ" dirty="0"/>
          </a:p>
        </p:txBody>
      </p:sp>
    </p:spTree>
    <p:extLst>
      <p:ext uri="{BB962C8B-B14F-4D97-AF65-F5344CB8AC3E}">
        <p14:creationId xmlns:p14="http://schemas.microsoft.com/office/powerpoint/2010/main" val="289584377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g35a97825fa8_0_11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1" name="Google Shape;251;g35a97825fa8_0_115:notes"/>
          <p:cNvSpPr txBox="1">
            <a:spLocks noGrp="1"/>
          </p:cNvSpPr>
          <p:nvPr>
            <p:ph type="body" idx="1"/>
          </p:nvPr>
        </p:nvSpPr>
        <p:spPr>
          <a:xfrm>
            <a:off x="701041" y="4415790"/>
            <a:ext cx="5608320" cy="4183380"/>
          </a:xfrm>
          <a:prstGeom prst="rect">
            <a:avLst/>
          </a:prstGeom>
        </p:spPr>
        <p:txBody>
          <a:bodyPr spcFirstLastPara="1" wrap="square" lIns="93162" tIns="93162" rIns="93162" bIns="93162" anchor="t" anchorCtr="0">
            <a:noAutofit/>
          </a:bodyPr>
          <a:lstStyle/>
          <a:p>
            <a:pPr marL="0" indent="0">
              <a:buNone/>
            </a:pPr>
            <a:endParaRPr lang="mi-NZ"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a:extLst>
            <a:ext uri="{FF2B5EF4-FFF2-40B4-BE49-F238E27FC236}">
              <a16:creationId xmlns:a16="http://schemas.microsoft.com/office/drawing/2014/main" id="{44EA58BA-EE30-471B-A7D6-E70F82D089B2}"/>
            </a:ext>
          </a:extLst>
        </p:cNvPr>
        <p:cNvGrpSpPr/>
        <p:nvPr/>
      </p:nvGrpSpPr>
      <p:grpSpPr>
        <a:xfrm>
          <a:off x="0" y="0"/>
          <a:ext cx="0" cy="0"/>
          <a:chOff x="0" y="0"/>
          <a:chExt cx="0" cy="0"/>
        </a:xfrm>
      </p:grpSpPr>
      <p:sp>
        <p:nvSpPr>
          <p:cNvPr id="230" name="Google Shape;230;g35a97825fa8_0_262:notes">
            <a:extLst>
              <a:ext uri="{FF2B5EF4-FFF2-40B4-BE49-F238E27FC236}">
                <a16:creationId xmlns:a16="http://schemas.microsoft.com/office/drawing/2014/main" id="{07B58AF2-B9DD-DC63-AE4C-7390DA3EDE72}"/>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1" name="Google Shape;231;g35a97825fa8_0_262:notes">
            <a:extLst>
              <a:ext uri="{FF2B5EF4-FFF2-40B4-BE49-F238E27FC236}">
                <a16:creationId xmlns:a16="http://schemas.microsoft.com/office/drawing/2014/main" id="{554609FF-B275-EC17-AE82-BDADF43F3291}"/>
              </a:ext>
            </a:extLst>
          </p:cNvPr>
          <p:cNvSpPr txBox="1">
            <a:spLocks noGrp="1"/>
          </p:cNvSpPr>
          <p:nvPr>
            <p:ph type="body" idx="1"/>
          </p:nvPr>
        </p:nvSpPr>
        <p:spPr>
          <a:xfrm>
            <a:off x="701041" y="4415790"/>
            <a:ext cx="5608320" cy="4183380"/>
          </a:xfrm>
          <a:prstGeom prst="rect">
            <a:avLst/>
          </a:prstGeom>
        </p:spPr>
        <p:txBody>
          <a:bodyPr spcFirstLastPara="1" wrap="square" lIns="93162" tIns="93162" rIns="93162" bIns="93162" anchor="t" anchorCtr="0">
            <a:noAutofit/>
          </a:bodyPr>
          <a:lstStyle/>
          <a:p>
            <a:pPr marL="0" indent="0">
              <a:buClrTx/>
              <a:buSzTx/>
              <a:buFont typeface="Arial" panose="020B0604020202020204" pitchFamily="34" charset="0"/>
              <a:buNone/>
              <a:defRPr/>
            </a:pPr>
            <a:endParaRPr lang="en-GB" dirty="0">
              <a:ea typeface="Calibri"/>
            </a:endParaRPr>
          </a:p>
        </p:txBody>
      </p:sp>
    </p:spTree>
    <p:extLst>
      <p:ext uri="{BB962C8B-B14F-4D97-AF65-F5344CB8AC3E}">
        <p14:creationId xmlns:p14="http://schemas.microsoft.com/office/powerpoint/2010/main" val="35087938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pPr marL="161290" indent="0">
              <a:buNone/>
            </a:pPr>
            <a:endParaRPr lang="en-US" dirty="0"/>
          </a:p>
        </p:txBody>
      </p:sp>
    </p:spTree>
    <p:extLst>
      <p:ext uri="{BB962C8B-B14F-4D97-AF65-F5344CB8AC3E}">
        <p14:creationId xmlns:p14="http://schemas.microsoft.com/office/powerpoint/2010/main" val="16849922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a:extLst>
            <a:ext uri="{FF2B5EF4-FFF2-40B4-BE49-F238E27FC236}">
              <a16:creationId xmlns:a16="http://schemas.microsoft.com/office/drawing/2014/main" id="{9AAA35B6-4D6C-EB3A-3FF8-6EA0C9EA6F86}"/>
            </a:ext>
          </a:extLst>
        </p:cNvPr>
        <p:cNvGrpSpPr/>
        <p:nvPr/>
      </p:nvGrpSpPr>
      <p:grpSpPr>
        <a:xfrm>
          <a:off x="0" y="0"/>
          <a:ext cx="0" cy="0"/>
          <a:chOff x="0" y="0"/>
          <a:chExt cx="0" cy="0"/>
        </a:xfrm>
      </p:grpSpPr>
      <p:sp>
        <p:nvSpPr>
          <p:cNvPr id="244" name="Google Shape;244;g35a97825fa8_0_125:notes">
            <a:extLst>
              <a:ext uri="{FF2B5EF4-FFF2-40B4-BE49-F238E27FC236}">
                <a16:creationId xmlns:a16="http://schemas.microsoft.com/office/drawing/2014/main" id="{06FE096F-AA7C-235C-81CB-0B4A8BE7857C}"/>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5" name="Google Shape;245;g35a97825fa8_0_125:notes">
            <a:extLst>
              <a:ext uri="{FF2B5EF4-FFF2-40B4-BE49-F238E27FC236}">
                <a16:creationId xmlns:a16="http://schemas.microsoft.com/office/drawing/2014/main" id="{845C118A-1619-FA6D-D134-4EBBA8940D20}"/>
              </a:ext>
            </a:extLst>
          </p:cNvPr>
          <p:cNvSpPr txBox="1">
            <a:spLocks noGrp="1"/>
          </p:cNvSpPr>
          <p:nvPr>
            <p:ph type="body" idx="1"/>
          </p:nvPr>
        </p:nvSpPr>
        <p:spPr>
          <a:xfrm>
            <a:off x="701041" y="4415790"/>
            <a:ext cx="5608320" cy="4183380"/>
          </a:xfrm>
          <a:prstGeom prst="rect">
            <a:avLst/>
          </a:prstGeom>
        </p:spPr>
        <p:txBody>
          <a:bodyPr spcFirstLastPara="1" wrap="square" lIns="93162" tIns="93162" rIns="93162" bIns="93162" anchor="t" anchorCtr="0">
            <a:noAutofit/>
          </a:bodyPr>
          <a:lstStyle/>
          <a:p>
            <a:pPr marL="0" indent="0">
              <a:buNone/>
            </a:pPr>
            <a:endParaRPr lang="en-NZ" dirty="0"/>
          </a:p>
        </p:txBody>
      </p:sp>
    </p:spTree>
    <p:extLst>
      <p:ext uri="{BB962C8B-B14F-4D97-AF65-F5344CB8AC3E}">
        <p14:creationId xmlns:p14="http://schemas.microsoft.com/office/powerpoint/2010/main" val="30436411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g35a97825fa8_0_242: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3" name="Google Shape;203;g35a97825fa8_0_242:notes"/>
          <p:cNvSpPr txBox="1">
            <a:spLocks noGrp="1"/>
          </p:cNvSpPr>
          <p:nvPr>
            <p:ph type="body" idx="1"/>
          </p:nvPr>
        </p:nvSpPr>
        <p:spPr>
          <a:xfrm>
            <a:off x="701041" y="4415790"/>
            <a:ext cx="5608320" cy="4183380"/>
          </a:xfrm>
          <a:prstGeom prst="rect">
            <a:avLst/>
          </a:prstGeom>
        </p:spPr>
        <p:txBody>
          <a:bodyPr spcFirstLastPara="1" wrap="square" lIns="93162" tIns="93162" rIns="93162" bIns="93162" anchor="t" anchorCtr="0">
            <a:noAutofit/>
          </a:bodyPr>
          <a:lstStyle/>
          <a:p>
            <a:pPr marL="0" indent="0">
              <a:buNone/>
            </a:pPr>
            <a:endParaRPr lang="en-NZ"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A84B33-6E01-D573-2430-1499743B08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5BBD5C-1E89-3DF7-ECCE-6CB89F1406BC}"/>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096C300D-2B1C-CC23-F30B-E3FB616D5855}"/>
              </a:ext>
            </a:extLst>
          </p:cNvPr>
          <p:cNvSpPr>
            <a:spLocks noGrp="1"/>
          </p:cNvSpPr>
          <p:nvPr>
            <p:ph type="body" idx="1"/>
          </p:nvPr>
        </p:nvSpPr>
        <p:spPr/>
        <p:txBody>
          <a:bodyPr/>
          <a:lstStyle/>
          <a:p>
            <a:pPr marL="161290" indent="0">
              <a:buNone/>
              <a:defRPr/>
            </a:pPr>
            <a:endParaRPr lang="en-US" sz="1100" dirty="0">
              <a:latin typeface="+mn-lt"/>
            </a:endParaRPr>
          </a:p>
        </p:txBody>
      </p:sp>
    </p:spTree>
    <p:extLst>
      <p:ext uri="{BB962C8B-B14F-4D97-AF65-F5344CB8AC3E}">
        <p14:creationId xmlns:p14="http://schemas.microsoft.com/office/powerpoint/2010/main" val="36703734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646813-B69E-43F4-2D50-7836BF443C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05D6A4-4843-10D7-F62C-1DD52DD2A8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97D546-0918-1473-D41D-D2A7E96E84CE}"/>
              </a:ext>
            </a:extLst>
          </p:cNvPr>
          <p:cNvSpPr>
            <a:spLocks noGrp="1"/>
          </p:cNvSpPr>
          <p:nvPr>
            <p:ph type="body" idx="1"/>
          </p:nvPr>
        </p:nvSpPr>
        <p:spPr/>
        <p:txBody>
          <a:bodyPr/>
          <a:lstStyle/>
          <a:p>
            <a:pPr marL="0" indent="0">
              <a:buNone/>
            </a:pPr>
            <a:endParaRPr lang="en-US" dirty="0">
              <a:solidFill>
                <a:srgbClr val="FF0000"/>
              </a:solidFill>
            </a:endParaRPr>
          </a:p>
          <a:p>
            <a:pPr>
              <a:lnSpc>
                <a:spcPct val="114999"/>
              </a:lnSpc>
              <a:buAutoNum type="arabicPeriod"/>
            </a:pPr>
            <a:endParaRPr lang="en-US" dirty="0"/>
          </a:p>
        </p:txBody>
      </p:sp>
    </p:spTree>
    <p:extLst>
      <p:ext uri="{BB962C8B-B14F-4D97-AF65-F5344CB8AC3E}">
        <p14:creationId xmlns:p14="http://schemas.microsoft.com/office/powerpoint/2010/main" val="27207275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a:extLst>
            <a:ext uri="{FF2B5EF4-FFF2-40B4-BE49-F238E27FC236}">
              <a16:creationId xmlns:a16="http://schemas.microsoft.com/office/drawing/2014/main" id="{2CA09CE0-1DF1-9FA1-D692-D662782DAD8E}"/>
            </a:ext>
          </a:extLst>
        </p:cNvPr>
        <p:cNvGrpSpPr/>
        <p:nvPr/>
      </p:nvGrpSpPr>
      <p:grpSpPr>
        <a:xfrm>
          <a:off x="0" y="0"/>
          <a:ext cx="0" cy="0"/>
          <a:chOff x="0" y="0"/>
          <a:chExt cx="0" cy="0"/>
        </a:xfrm>
      </p:grpSpPr>
      <p:sp>
        <p:nvSpPr>
          <p:cNvPr id="244" name="Google Shape;244;g35a97825fa8_0_125:notes">
            <a:extLst>
              <a:ext uri="{FF2B5EF4-FFF2-40B4-BE49-F238E27FC236}">
                <a16:creationId xmlns:a16="http://schemas.microsoft.com/office/drawing/2014/main" id="{E9EFC9FE-54A9-9492-E593-FDE6ADD0A17C}"/>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5" name="Google Shape;245;g35a97825fa8_0_125:notes">
            <a:extLst>
              <a:ext uri="{FF2B5EF4-FFF2-40B4-BE49-F238E27FC236}">
                <a16:creationId xmlns:a16="http://schemas.microsoft.com/office/drawing/2014/main" id="{43105FF3-5936-31E1-F0AC-43E00AC06B42}"/>
              </a:ext>
            </a:extLst>
          </p:cNvPr>
          <p:cNvSpPr txBox="1">
            <a:spLocks noGrp="1"/>
          </p:cNvSpPr>
          <p:nvPr>
            <p:ph type="body" idx="1"/>
          </p:nvPr>
        </p:nvSpPr>
        <p:spPr>
          <a:xfrm>
            <a:off x="701041" y="4415790"/>
            <a:ext cx="5608320" cy="4183380"/>
          </a:xfrm>
          <a:prstGeom prst="rect">
            <a:avLst/>
          </a:prstGeom>
        </p:spPr>
        <p:txBody>
          <a:bodyPr spcFirstLastPara="1" wrap="square" lIns="93162" tIns="93162" rIns="93162" bIns="93162" anchor="t" anchorCtr="0">
            <a:noAutofit/>
          </a:bodyPr>
          <a:lstStyle/>
          <a:p>
            <a:pPr marL="914400" lvl="1" indent="0">
              <a:lnSpc>
                <a:spcPct val="114999"/>
              </a:lnSpc>
              <a:buNone/>
            </a:pPr>
            <a:endParaRPr lang="en-US" dirty="0"/>
          </a:p>
        </p:txBody>
      </p:sp>
    </p:spTree>
    <p:extLst>
      <p:ext uri="{BB962C8B-B14F-4D97-AF65-F5344CB8AC3E}">
        <p14:creationId xmlns:p14="http://schemas.microsoft.com/office/powerpoint/2010/main" val="31249062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Chapter slide - whit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853650" y="1075900"/>
            <a:ext cx="74367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311700" y="3189100"/>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Clr>
                <a:srgbClr val="67C8C7"/>
              </a:buClr>
              <a:buSzPts val="2800"/>
              <a:buNone/>
              <a:defRPr sz="2800">
                <a:solidFill>
                  <a:srgbClr val="67C8C7"/>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8472450" y="4857175"/>
            <a:ext cx="548700" cy="231000"/>
          </a:xfrm>
          <a:prstGeom prst="rect">
            <a:avLst/>
          </a:prstGeom>
        </p:spPr>
        <p:txBody>
          <a:bodyPr spcFirstLastPara="1" wrap="square" lIns="91425" tIns="91425" rIns="91425" bIns="91425" anchor="b" anchorCtr="0">
            <a:normAutofit fontScale="77500" lnSpcReduction="20000"/>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pic>
        <p:nvPicPr>
          <p:cNvPr id="14" name="Google Shape;14;p2" title="Main logo.png"/>
          <p:cNvPicPr preferRelativeResize="0"/>
          <p:nvPr/>
        </p:nvPicPr>
        <p:blipFill rotWithShape="1">
          <a:blip r:embed="rId2">
            <a:alphaModFix/>
          </a:blip>
          <a:srcRect/>
          <a:stretch/>
        </p:blipFill>
        <p:spPr>
          <a:xfrm>
            <a:off x="8084098" y="261625"/>
            <a:ext cx="703200" cy="464125"/>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02"/>
        <p:cNvGrpSpPr/>
        <p:nvPr/>
      </p:nvGrpSpPr>
      <p:grpSpPr>
        <a:xfrm>
          <a:off x="0" y="0"/>
          <a:ext cx="0" cy="0"/>
          <a:chOff x="0" y="0"/>
          <a:chExt cx="0" cy="0"/>
        </a:xfrm>
      </p:grpSpPr>
      <p:sp>
        <p:nvSpPr>
          <p:cNvPr id="103" name="Google Shape;103;p16"/>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104" name="Google Shape;104;p16"/>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105" name="Google Shape;105;p16"/>
          <p:cNvSpPr txBox="1">
            <a:spLocks noGrp="1"/>
          </p:cNvSpPr>
          <p:nvPr>
            <p:ph type="sldNum" idx="12"/>
          </p:nvPr>
        </p:nvSpPr>
        <p:spPr>
          <a:xfrm>
            <a:off x="8472450" y="4857175"/>
            <a:ext cx="548700" cy="231000"/>
          </a:xfrm>
          <a:prstGeom prst="rect">
            <a:avLst/>
          </a:prstGeom>
        </p:spPr>
        <p:txBody>
          <a:bodyPr spcFirstLastPara="1" wrap="square" lIns="91425" tIns="91425" rIns="91425" bIns="91425" anchor="b" anchorCtr="0">
            <a:normAutofit fontScale="77500" lnSpcReduction="20000"/>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
        <p:nvSpPr>
          <p:cNvPr id="106" name="Google Shape;106;p16"/>
          <p:cNvSpPr/>
          <p:nvPr/>
        </p:nvSpPr>
        <p:spPr>
          <a:xfrm>
            <a:off x="-31875" y="-6375"/>
            <a:ext cx="9182400" cy="165900"/>
          </a:xfrm>
          <a:prstGeom prst="rect">
            <a:avLst/>
          </a:prstGeom>
          <a:solidFill>
            <a:srgbClr val="00659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Heebo Light"/>
              <a:ea typeface="Heebo Light"/>
              <a:cs typeface="Heebo Light"/>
              <a:sym typeface="Heebo Light"/>
            </a:endParaRPr>
          </a:p>
        </p:txBody>
      </p:sp>
      <p:pic>
        <p:nvPicPr>
          <p:cNvPr id="107" name="Google Shape;107;p16" title="Main logo.png"/>
          <p:cNvPicPr preferRelativeResize="0"/>
          <p:nvPr/>
        </p:nvPicPr>
        <p:blipFill rotWithShape="1">
          <a:blip r:embed="rId2">
            <a:alphaModFix/>
          </a:blip>
          <a:srcRect/>
          <a:stretch/>
        </p:blipFill>
        <p:spPr>
          <a:xfrm>
            <a:off x="8084098" y="261625"/>
            <a:ext cx="703200" cy="464125"/>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08"/>
        <p:cNvGrpSpPr/>
        <p:nvPr/>
      </p:nvGrpSpPr>
      <p:grpSpPr>
        <a:xfrm>
          <a:off x="0" y="0"/>
          <a:ext cx="0" cy="0"/>
          <a:chOff x="0" y="0"/>
          <a:chExt cx="0" cy="0"/>
        </a:xfrm>
      </p:grpSpPr>
      <p:sp>
        <p:nvSpPr>
          <p:cNvPr id="109" name="Google Shape;109;p17"/>
          <p:cNvSpPr txBox="1">
            <a:spLocks noGrp="1"/>
          </p:cNvSpPr>
          <p:nvPr>
            <p:ph type="sldNum" idx="12"/>
          </p:nvPr>
        </p:nvSpPr>
        <p:spPr>
          <a:xfrm>
            <a:off x="8472450" y="4857175"/>
            <a:ext cx="548700" cy="231000"/>
          </a:xfrm>
          <a:prstGeom prst="rect">
            <a:avLst/>
          </a:prstGeom>
        </p:spPr>
        <p:txBody>
          <a:bodyPr spcFirstLastPara="1" wrap="square" lIns="91425" tIns="91425" rIns="91425" bIns="91425" anchor="b" anchorCtr="0">
            <a:normAutofit fontScale="77500" lnSpcReduction="20000"/>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hapter - Blue">
  <p:cSld name="BLANK_1">
    <p:bg>
      <p:bgPr>
        <a:solidFill>
          <a:srgbClr val="00659B"/>
        </a:solidFill>
        <a:effectLst/>
      </p:bgPr>
    </p:bg>
    <p:spTree>
      <p:nvGrpSpPr>
        <p:cNvPr id="1" name="Shape 110"/>
        <p:cNvGrpSpPr/>
        <p:nvPr/>
      </p:nvGrpSpPr>
      <p:grpSpPr>
        <a:xfrm>
          <a:off x="0" y="0"/>
          <a:ext cx="0" cy="0"/>
          <a:chOff x="0" y="0"/>
          <a:chExt cx="0" cy="0"/>
        </a:xfrm>
      </p:grpSpPr>
      <p:pic>
        <p:nvPicPr>
          <p:cNvPr id="111" name="Google Shape;111;p18" title="Koru@2x.png"/>
          <p:cNvPicPr preferRelativeResize="0"/>
          <p:nvPr/>
        </p:nvPicPr>
        <p:blipFill>
          <a:blip r:embed="rId2">
            <a:alphaModFix/>
          </a:blip>
          <a:stretch>
            <a:fillRect/>
          </a:stretch>
        </p:blipFill>
        <p:spPr>
          <a:xfrm flipH="1">
            <a:off x="0" y="3041038"/>
            <a:ext cx="9143998" cy="1652974"/>
          </a:xfrm>
          <a:prstGeom prst="rect">
            <a:avLst/>
          </a:prstGeom>
          <a:noFill/>
          <a:ln>
            <a:noFill/>
          </a:ln>
        </p:spPr>
      </p:pic>
      <p:sp>
        <p:nvSpPr>
          <p:cNvPr id="112" name="Google Shape;112;p18"/>
          <p:cNvSpPr txBox="1">
            <a:spLocks noGrp="1"/>
          </p:cNvSpPr>
          <p:nvPr>
            <p:ph type="ctrTitle"/>
          </p:nvPr>
        </p:nvSpPr>
        <p:spPr>
          <a:xfrm>
            <a:off x="853650" y="1075900"/>
            <a:ext cx="7436700" cy="20526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5200"/>
              <a:buNone/>
              <a:defRPr sz="5200">
                <a:solidFill>
                  <a:schemeClr val="lt1"/>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3" name="Google Shape;113;p18"/>
          <p:cNvSpPr txBox="1">
            <a:spLocks noGrp="1"/>
          </p:cNvSpPr>
          <p:nvPr>
            <p:ph type="subTitle" idx="1"/>
          </p:nvPr>
        </p:nvSpPr>
        <p:spPr>
          <a:xfrm>
            <a:off x="853650" y="3189100"/>
            <a:ext cx="7978800" cy="7926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rgbClr val="67C8C7"/>
              </a:buClr>
              <a:buSzPts val="2800"/>
              <a:buNone/>
              <a:defRPr sz="2800">
                <a:solidFill>
                  <a:srgbClr val="67C8C7"/>
                </a:solidFill>
              </a:defRPr>
            </a:lvl1pPr>
            <a:lvl2pPr lvl="1">
              <a:lnSpc>
                <a:spcPct val="100000"/>
              </a:lnSpc>
              <a:spcBef>
                <a:spcPts val="0"/>
              </a:spcBef>
              <a:spcAft>
                <a:spcPts val="0"/>
              </a:spcAft>
              <a:buSzPts val="2800"/>
              <a:buNone/>
              <a:defRPr sz="2800"/>
            </a:lvl2pPr>
            <a:lvl3pPr lvl="2">
              <a:lnSpc>
                <a:spcPct val="100000"/>
              </a:lnSpc>
              <a:spcBef>
                <a:spcPts val="0"/>
              </a:spcBef>
              <a:spcAft>
                <a:spcPts val="0"/>
              </a:spcAft>
              <a:buSzPts val="2800"/>
              <a:buNone/>
              <a:defRPr sz="2800"/>
            </a:lvl3pPr>
            <a:lvl4pPr lvl="3">
              <a:lnSpc>
                <a:spcPct val="100000"/>
              </a:lnSpc>
              <a:spcBef>
                <a:spcPts val="0"/>
              </a:spcBef>
              <a:spcAft>
                <a:spcPts val="0"/>
              </a:spcAft>
              <a:buSzPts val="2800"/>
              <a:buNone/>
              <a:defRPr sz="2800"/>
            </a:lvl4pPr>
            <a:lvl5pPr lvl="4">
              <a:lnSpc>
                <a:spcPct val="100000"/>
              </a:lnSpc>
              <a:spcBef>
                <a:spcPts val="0"/>
              </a:spcBef>
              <a:spcAft>
                <a:spcPts val="0"/>
              </a:spcAft>
              <a:buSzPts val="2800"/>
              <a:buNone/>
              <a:defRPr sz="2800"/>
            </a:lvl5pPr>
            <a:lvl6pPr lvl="5">
              <a:lnSpc>
                <a:spcPct val="100000"/>
              </a:lnSpc>
              <a:spcBef>
                <a:spcPts val="0"/>
              </a:spcBef>
              <a:spcAft>
                <a:spcPts val="0"/>
              </a:spcAft>
              <a:buSzPts val="2800"/>
              <a:buNone/>
              <a:defRPr sz="2800"/>
            </a:lvl6pPr>
            <a:lvl7pPr lvl="6">
              <a:lnSpc>
                <a:spcPct val="100000"/>
              </a:lnSpc>
              <a:spcBef>
                <a:spcPts val="0"/>
              </a:spcBef>
              <a:spcAft>
                <a:spcPts val="0"/>
              </a:spcAft>
              <a:buSzPts val="2800"/>
              <a:buNone/>
              <a:defRPr sz="2800"/>
            </a:lvl7pPr>
            <a:lvl8pPr lvl="7">
              <a:lnSpc>
                <a:spcPct val="100000"/>
              </a:lnSpc>
              <a:spcBef>
                <a:spcPts val="0"/>
              </a:spcBef>
              <a:spcAft>
                <a:spcPts val="0"/>
              </a:spcAft>
              <a:buSzPts val="2800"/>
              <a:buNone/>
              <a:defRPr sz="2800"/>
            </a:lvl8pPr>
            <a:lvl9pPr lvl="8">
              <a:lnSpc>
                <a:spcPct val="100000"/>
              </a:lnSpc>
              <a:spcBef>
                <a:spcPts val="0"/>
              </a:spcBef>
              <a:spcAft>
                <a:spcPts val="0"/>
              </a:spcAft>
              <a:buSzPts val="2800"/>
              <a:buNone/>
              <a:defRPr sz="2800"/>
            </a:lvl9pPr>
          </a:lstStyle>
          <a:p>
            <a:endParaRPr/>
          </a:p>
        </p:txBody>
      </p:sp>
      <p:pic>
        <p:nvPicPr>
          <p:cNvPr id="114" name="Google Shape;114;p18" title="white logo.png"/>
          <p:cNvPicPr preferRelativeResize="0"/>
          <p:nvPr/>
        </p:nvPicPr>
        <p:blipFill>
          <a:blip r:embed="rId3">
            <a:alphaModFix/>
          </a:blip>
          <a:stretch>
            <a:fillRect/>
          </a:stretch>
        </p:blipFill>
        <p:spPr>
          <a:xfrm>
            <a:off x="7422050" y="294850"/>
            <a:ext cx="1183650" cy="781215"/>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blue">
  <p:cSld name="BLANK_1_1">
    <p:bg>
      <p:bgPr>
        <a:solidFill>
          <a:srgbClr val="00659B"/>
        </a:solidFill>
        <a:effectLst/>
      </p:bgPr>
    </p:bg>
    <p:spTree>
      <p:nvGrpSpPr>
        <p:cNvPr id="1" name="Shape 115"/>
        <p:cNvGrpSpPr/>
        <p:nvPr/>
      </p:nvGrpSpPr>
      <p:grpSpPr>
        <a:xfrm>
          <a:off x="0" y="0"/>
          <a:ext cx="0" cy="0"/>
          <a:chOff x="0" y="0"/>
          <a:chExt cx="0" cy="0"/>
        </a:xfrm>
      </p:grpSpPr>
      <p:sp>
        <p:nvSpPr>
          <p:cNvPr id="116" name="Google Shape;116;p19"/>
          <p:cNvSpPr txBox="1">
            <a:spLocks noGrp="1"/>
          </p:cNvSpPr>
          <p:nvPr>
            <p:ph type="title"/>
          </p:nvPr>
        </p:nvSpPr>
        <p:spPr>
          <a:xfrm>
            <a:off x="699575" y="1561950"/>
            <a:ext cx="6037800" cy="20340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4700"/>
              <a:buNone/>
              <a:defRPr sz="4700">
                <a:solidFill>
                  <a:schemeClr val="lt1"/>
                </a:solidFill>
              </a:defRPr>
            </a:lvl1pPr>
            <a:lvl2pPr lvl="1">
              <a:spcBef>
                <a:spcPts val="0"/>
              </a:spcBef>
              <a:spcAft>
                <a:spcPts val="0"/>
              </a:spcAft>
              <a:buSzPts val="3200"/>
              <a:buFont typeface="Heebo Black"/>
              <a:buNone/>
              <a:defRPr sz="3200">
                <a:latin typeface="Heebo Black"/>
                <a:ea typeface="Heebo Black"/>
                <a:cs typeface="Heebo Black"/>
                <a:sym typeface="Heebo Black"/>
              </a:defRPr>
            </a:lvl2pPr>
            <a:lvl3pPr lvl="2">
              <a:spcBef>
                <a:spcPts val="0"/>
              </a:spcBef>
              <a:spcAft>
                <a:spcPts val="0"/>
              </a:spcAft>
              <a:buSzPts val="3200"/>
              <a:buFont typeface="Heebo Black"/>
              <a:buNone/>
              <a:defRPr sz="3200">
                <a:latin typeface="Heebo Black"/>
                <a:ea typeface="Heebo Black"/>
                <a:cs typeface="Heebo Black"/>
                <a:sym typeface="Heebo Black"/>
              </a:defRPr>
            </a:lvl3pPr>
            <a:lvl4pPr lvl="3">
              <a:spcBef>
                <a:spcPts val="0"/>
              </a:spcBef>
              <a:spcAft>
                <a:spcPts val="0"/>
              </a:spcAft>
              <a:buSzPts val="3200"/>
              <a:buFont typeface="Heebo Black"/>
              <a:buNone/>
              <a:defRPr sz="3200">
                <a:latin typeface="Heebo Black"/>
                <a:ea typeface="Heebo Black"/>
                <a:cs typeface="Heebo Black"/>
                <a:sym typeface="Heebo Black"/>
              </a:defRPr>
            </a:lvl4pPr>
            <a:lvl5pPr lvl="4">
              <a:spcBef>
                <a:spcPts val="0"/>
              </a:spcBef>
              <a:spcAft>
                <a:spcPts val="0"/>
              </a:spcAft>
              <a:buSzPts val="3200"/>
              <a:buFont typeface="Heebo Black"/>
              <a:buNone/>
              <a:defRPr sz="3200">
                <a:latin typeface="Heebo Black"/>
                <a:ea typeface="Heebo Black"/>
                <a:cs typeface="Heebo Black"/>
                <a:sym typeface="Heebo Black"/>
              </a:defRPr>
            </a:lvl5pPr>
            <a:lvl6pPr lvl="5">
              <a:spcBef>
                <a:spcPts val="0"/>
              </a:spcBef>
              <a:spcAft>
                <a:spcPts val="0"/>
              </a:spcAft>
              <a:buSzPts val="3200"/>
              <a:buFont typeface="Heebo Black"/>
              <a:buNone/>
              <a:defRPr sz="3200">
                <a:latin typeface="Heebo Black"/>
                <a:ea typeface="Heebo Black"/>
                <a:cs typeface="Heebo Black"/>
                <a:sym typeface="Heebo Black"/>
              </a:defRPr>
            </a:lvl6pPr>
            <a:lvl7pPr lvl="6">
              <a:spcBef>
                <a:spcPts val="0"/>
              </a:spcBef>
              <a:spcAft>
                <a:spcPts val="0"/>
              </a:spcAft>
              <a:buSzPts val="3200"/>
              <a:buFont typeface="Heebo Black"/>
              <a:buNone/>
              <a:defRPr sz="3200">
                <a:latin typeface="Heebo Black"/>
                <a:ea typeface="Heebo Black"/>
                <a:cs typeface="Heebo Black"/>
                <a:sym typeface="Heebo Black"/>
              </a:defRPr>
            </a:lvl7pPr>
            <a:lvl8pPr lvl="7">
              <a:spcBef>
                <a:spcPts val="0"/>
              </a:spcBef>
              <a:spcAft>
                <a:spcPts val="0"/>
              </a:spcAft>
              <a:buSzPts val="3200"/>
              <a:buFont typeface="Heebo Black"/>
              <a:buNone/>
              <a:defRPr sz="3200">
                <a:latin typeface="Heebo Black"/>
                <a:ea typeface="Heebo Black"/>
                <a:cs typeface="Heebo Black"/>
                <a:sym typeface="Heebo Black"/>
              </a:defRPr>
            </a:lvl8pPr>
            <a:lvl9pPr lvl="8">
              <a:spcBef>
                <a:spcPts val="0"/>
              </a:spcBef>
              <a:spcAft>
                <a:spcPts val="0"/>
              </a:spcAft>
              <a:buSzPts val="3200"/>
              <a:buFont typeface="Heebo Black"/>
              <a:buNone/>
              <a:defRPr sz="3200">
                <a:latin typeface="Heebo Black"/>
                <a:ea typeface="Heebo Black"/>
                <a:cs typeface="Heebo Black"/>
                <a:sym typeface="Heebo Black"/>
              </a:defRPr>
            </a:lvl9pPr>
          </a:lstStyle>
          <a:p>
            <a:endParaRPr/>
          </a:p>
        </p:txBody>
      </p:sp>
      <p:sp>
        <p:nvSpPr>
          <p:cNvPr id="117" name="Google Shape;117;p19"/>
          <p:cNvSpPr txBox="1">
            <a:spLocks noGrp="1"/>
          </p:cNvSpPr>
          <p:nvPr>
            <p:ph type="subTitle" idx="1"/>
          </p:nvPr>
        </p:nvSpPr>
        <p:spPr>
          <a:xfrm>
            <a:off x="699575" y="3266375"/>
            <a:ext cx="4084500" cy="705000"/>
          </a:xfrm>
          <a:prstGeom prst="rect">
            <a:avLst/>
          </a:prstGeom>
        </p:spPr>
        <p:txBody>
          <a:bodyPr spcFirstLastPara="1" wrap="square" lIns="91425" tIns="91425" rIns="91425" bIns="91425" anchor="t" anchorCtr="0">
            <a:normAutofit/>
          </a:bodyPr>
          <a:lstStyle>
            <a:lvl1pPr lvl="0">
              <a:spcBef>
                <a:spcPts val="0"/>
              </a:spcBef>
              <a:spcAft>
                <a:spcPts val="0"/>
              </a:spcAft>
              <a:buClr>
                <a:srgbClr val="67C8C7"/>
              </a:buClr>
              <a:buSzPts val="2100"/>
              <a:buFont typeface="Heebo Light"/>
              <a:buNone/>
              <a:defRPr sz="2100">
                <a:solidFill>
                  <a:srgbClr val="67C8C7"/>
                </a:solidFill>
                <a:latin typeface="Heebo Light"/>
                <a:ea typeface="Heebo Light"/>
                <a:cs typeface="Heebo Light"/>
                <a:sym typeface="Heebo Light"/>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118" name="Google Shape;118;p19" title="Koru@2x.png"/>
          <p:cNvPicPr preferRelativeResize="0"/>
          <p:nvPr/>
        </p:nvPicPr>
        <p:blipFill>
          <a:blip r:embed="rId2">
            <a:alphaModFix/>
          </a:blip>
          <a:stretch>
            <a:fillRect/>
          </a:stretch>
        </p:blipFill>
        <p:spPr>
          <a:xfrm flipH="1">
            <a:off x="0" y="148688"/>
            <a:ext cx="9143998" cy="1652974"/>
          </a:xfrm>
          <a:prstGeom prst="rect">
            <a:avLst/>
          </a:prstGeom>
          <a:noFill/>
          <a:ln>
            <a:noFill/>
          </a:ln>
        </p:spPr>
      </p:pic>
      <p:pic>
        <p:nvPicPr>
          <p:cNvPr id="119" name="Google Shape;119;p19" title="white logo.png"/>
          <p:cNvPicPr preferRelativeResize="0"/>
          <p:nvPr/>
        </p:nvPicPr>
        <p:blipFill>
          <a:blip r:embed="rId3">
            <a:alphaModFix/>
          </a:blip>
          <a:stretch>
            <a:fillRect/>
          </a:stretch>
        </p:blipFill>
        <p:spPr>
          <a:xfrm>
            <a:off x="7422050" y="294850"/>
            <a:ext cx="1183650" cy="781215"/>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hapter slide">
  <p:cSld name="TITLE_1">
    <p:bg>
      <p:bgPr>
        <a:solidFill>
          <a:srgbClr val="67C8C7"/>
        </a:solidFill>
        <a:effectLst/>
      </p:bgPr>
    </p:bg>
    <p:spTree>
      <p:nvGrpSpPr>
        <p:cNvPr id="1" name="Shape 15"/>
        <p:cNvGrpSpPr/>
        <p:nvPr/>
      </p:nvGrpSpPr>
      <p:grpSpPr>
        <a:xfrm>
          <a:off x="0" y="0"/>
          <a:ext cx="0" cy="0"/>
          <a:chOff x="0" y="0"/>
          <a:chExt cx="0" cy="0"/>
        </a:xfrm>
      </p:grpSpPr>
      <p:pic>
        <p:nvPicPr>
          <p:cNvPr id="16" name="Google Shape;16;p3" title="Koru@2x.png"/>
          <p:cNvPicPr preferRelativeResize="0"/>
          <p:nvPr/>
        </p:nvPicPr>
        <p:blipFill>
          <a:blip r:embed="rId2">
            <a:alphaModFix/>
          </a:blip>
          <a:stretch>
            <a:fillRect/>
          </a:stretch>
        </p:blipFill>
        <p:spPr>
          <a:xfrm flipH="1">
            <a:off x="0" y="3041038"/>
            <a:ext cx="9143998" cy="1652974"/>
          </a:xfrm>
          <a:prstGeom prst="rect">
            <a:avLst/>
          </a:prstGeom>
          <a:noFill/>
          <a:ln>
            <a:noFill/>
          </a:ln>
        </p:spPr>
      </p:pic>
      <p:sp>
        <p:nvSpPr>
          <p:cNvPr id="17" name="Google Shape;17;p3"/>
          <p:cNvSpPr txBox="1">
            <a:spLocks noGrp="1"/>
          </p:cNvSpPr>
          <p:nvPr>
            <p:ph type="ctrTitle"/>
          </p:nvPr>
        </p:nvSpPr>
        <p:spPr>
          <a:xfrm>
            <a:off x="853650" y="1075900"/>
            <a:ext cx="7436700" cy="2052600"/>
          </a:xfrm>
          <a:prstGeom prst="rect">
            <a:avLst/>
          </a:prstGeom>
        </p:spPr>
        <p:txBody>
          <a:bodyPr spcFirstLastPara="1" wrap="square" lIns="91425" tIns="91425" rIns="91425" bIns="91425" anchor="b" anchorCtr="0">
            <a:normAutofit/>
          </a:bodyPr>
          <a:lstStyle>
            <a:lvl1pPr lvl="0">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8" name="Google Shape;18;p3"/>
          <p:cNvSpPr txBox="1">
            <a:spLocks noGrp="1"/>
          </p:cNvSpPr>
          <p:nvPr>
            <p:ph type="subTitle" idx="1"/>
          </p:nvPr>
        </p:nvSpPr>
        <p:spPr>
          <a:xfrm>
            <a:off x="853650" y="3189100"/>
            <a:ext cx="7978800" cy="7926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1"/>
              </a:buClr>
              <a:buSzPts val="2800"/>
              <a:buNone/>
              <a:defRPr sz="2800">
                <a:solidFill>
                  <a:schemeClr val="lt1"/>
                </a:solidFill>
              </a:defRPr>
            </a:lvl1pPr>
            <a:lvl2pPr lvl="1">
              <a:lnSpc>
                <a:spcPct val="100000"/>
              </a:lnSpc>
              <a:spcBef>
                <a:spcPts val="0"/>
              </a:spcBef>
              <a:spcAft>
                <a:spcPts val="0"/>
              </a:spcAft>
              <a:buSzPts val="2800"/>
              <a:buNone/>
              <a:defRPr sz="2800"/>
            </a:lvl2pPr>
            <a:lvl3pPr lvl="2">
              <a:lnSpc>
                <a:spcPct val="100000"/>
              </a:lnSpc>
              <a:spcBef>
                <a:spcPts val="0"/>
              </a:spcBef>
              <a:spcAft>
                <a:spcPts val="0"/>
              </a:spcAft>
              <a:buSzPts val="2800"/>
              <a:buNone/>
              <a:defRPr sz="2800"/>
            </a:lvl3pPr>
            <a:lvl4pPr lvl="3">
              <a:lnSpc>
                <a:spcPct val="100000"/>
              </a:lnSpc>
              <a:spcBef>
                <a:spcPts val="0"/>
              </a:spcBef>
              <a:spcAft>
                <a:spcPts val="0"/>
              </a:spcAft>
              <a:buSzPts val="2800"/>
              <a:buNone/>
              <a:defRPr sz="2800"/>
            </a:lvl4pPr>
            <a:lvl5pPr lvl="4">
              <a:lnSpc>
                <a:spcPct val="100000"/>
              </a:lnSpc>
              <a:spcBef>
                <a:spcPts val="0"/>
              </a:spcBef>
              <a:spcAft>
                <a:spcPts val="0"/>
              </a:spcAft>
              <a:buSzPts val="2800"/>
              <a:buNone/>
              <a:defRPr sz="2800"/>
            </a:lvl5pPr>
            <a:lvl6pPr lvl="5">
              <a:lnSpc>
                <a:spcPct val="100000"/>
              </a:lnSpc>
              <a:spcBef>
                <a:spcPts val="0"/>
              </a:spcBef>
              <a:spcAft>
                <a:spcPts val="0"/>
              </a:spcAft>
              <a:buSzPts val="2800"/>
              <a:buNone/>
              <a:defRPr sz="2800"/>
            </a:lvl6pPr>
            <a:lvl7pPr lvl="6">
              <a:lnSpc>
                <a:spcPct val="100000"/>
              </a:lnSpc>
              <a:spcBef>
                <a:spcPts val="0"/>
              </a:spcBef>
              <a:spcAft>
                <a:spcPts val="0"/>
              </a:spcAft>
              <a:buSzPts val="2800"/>
              <a:buNone/>
              <a:defRPr sz="2800"/>
            </a:lvl7pPr>
            <a:lvl8pPr lvl="7">
              <a:lnSpc>
                <a:spcPct val="100000"/>
              </a:lnSpc>
              <a:spcBef>
                <a:spcPts val="0"/>
              </a:spcBef>
              <a:spcAft>
                <a:spcPts val="0"/>
              </a:spcAft>
              <a:buSzPts val="2800"/>
              <a:buNone/>
              <a:defRPr sz="2800"/>
            </a:lvl8pPr>
            <a:lvl9pPr lvl="8">
              <a:lnSpc>
                <a:spcPct val="100000"/>
              </a:lnSpc>
              <a:spcBef>
                <a:spcPts val="0"/>
              </a:spcBef>
              <a:spcAft>
                <a:spcPts val="0"/>
              </a:spcAft>
              <a:buSzPts val="2800"/>
              <a:buNone/>
              <a:defRPr sz="2800"/>
            </a:lvl9pPr>
          </a:lstStyle>
          <a:p>
            <a:endParaRPr/>
          </a:p>
        </p:txBody>
      </p:sp>
      <p:sp>
        <p:nvSpPr>
          <p:cNvPr id="19" name="Google Shape;19;p3"/>
          <p:cNvSpPr txBox="1">
            <a:spLocks noGrp="1"/>
          </p:cNvSpPr>
          <p:nvPr>
            <p:ph type="sldNum" idx="12"/>
          </p:nvPr>
        </p:nvSpPr>
        <p:spPr>
          <a:xfrm>
            <a:off x="8472450" y="4857175"/>
            <a:ext cx="548700" cy="231000"/>
          </a:xfrm>
          <a:prstGeom prst="rect">
            <a:avLst/>
          </a:prstGeom>
        </p:spPr>
        <p:txBody>
          <a:bodyPr spcFirstLastPara="1" wrap="square" lIns="91425" tIns="91425" rIns="91425" bIns="91425" anchor="b" anchorCtr="0">
            <a:normAutofit fontScale="77500" lnSpcReduction="20000"/>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pic>
        <p:nvPicPr>
          <p:cNvPr id="20" name="Google Shape;20;p3" title="white logo.png"/>
          <p:cNvPicPr preferRelativeResize="0"/>
          <p:nvPr/>
        </p:nvPicPr>
        <p:blipFill rotWithShape="1">
          <a:blip r:embed="rId3">
            <a:alphaModFix/>
          </a:blip>
          <a:srcRect/>
          <a:stretch/>
        </p:blipFill>
        <p:spPr>
          <a:xfrm>
            <a:off x="8084098" y="261625"/>
            <a:ext cx="703200" cy="464125"/>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35" name="Google Shape;35;p6"/>
          <p:cNvSpPr txBox="1">
            <a:spLocks noGrp="1"/>
          </p:cNvSpPr>
          <p:nvPr>
            <p:ph type="sldNum" idx="12"/>
          </p:nvPr>
        </p:nvSpPr>
        <p:spPr>
          <a:xfrm>
            <a:off x="8543433" y="4698717"/>
            <a:ext cx="548700" cy="393600"/>
          </a:xfrm>
          <a:prstGeom prst="rect">
            <a:avLst/>
          </a:prstGeom>
        </p:spPr>
        <p:txBody>
          <a:bodyPr spcFirstLastPara="1" wrap="square" lIns="91425" tIns="91425" rIns="91425" bIns="91425" anchor="b" anchorCtr="0">
            <a:normAutofit/>
          </a:bodyPr>
          <a:lstStyle>
            <a:lvl1pPr lvl="0">
              <a:buNone/>
              <a:defRPr sz="600"/>
            </a:lvl1pPr>
            <a:lvl2pPr lvl="1">
              <a:buNone/>
              <a:defRPr sz="600"/>
            </a:lvl2pPr>
            <a:lvl3pPr lvl="2">
              <a:buNone/>
              <a:defRPr sz="600"/>
            </a:lvl3pPr>
            <a:lvl4pPr lvl="3">
              <a:buNone/>
              <a:defRPr sz="600"/>
            </a:lvl4pPr>
            <a:lvl5pPr lvl="4">
              <a:buNone/>
              <a:defRPr sz="600"/>
            </a:lvl5pPr>
            <a:lvl6pPr lvl="5">
              <a:buNone/>
              <a:defRPr sz="600"/>
            </a:lvl6pPr>
            <a:lvl7pPr lvl="6">
              <a:buNone/>
              <a:defRPr sz="600"/>
            </a:lvl7pPr>
            <a:lvl8pPr lvl="7">
              <a:buNone/>
              <a:defRPr sz="600"/>
            </a:lvl8pPr>
            <a:lvl9pPr lvl="8">
              <a:buNone/>
              <a:defRPr sz="600"/>
            </a:lvl9pPr>
          </a:lstStyle>
          <a:p>
            <a:pPr marL="0" lvl="0" indent="0" algn="r" rtl="0">
              <a:spcBef>
                <a:spcPts val="0"/>
              </a:spcBef>
              <a:spcAft>
                <a:spcPts val="0"/>
              </a:spcAft>
              <a:buNone/>
            </a:pPr>
            <a:fld id="{00000000-1234-1234-1234-123412341234}" type="slidenum">
              <a:rPr lang="en-GB"/>
              <a:t>‹#›</a:t>
            </a:fld>
            <a:endParaRPr/>
          </a:p>
        </p:txBody>
      </p:sp>
      <p:pic>
        <p:nvPicPr>
          <p:cNvPr id="36" name="Google Shape;36;p6" title="Main logo.png"/>
          <p:cNvPicPr preferRelativeResize="0"/>
          <p:nvPr/>
        </p:nvPicPr>
        <p:blipFill rotWithShape="1">
          <a:blip r:embed="rId2">
            <a:alphaModFix/>
          </a:blip>
          <a:srcRect/>
          <a:stretch/>
        </p:blipFill>
        <p:spPr>
          <a:xfrm>
            <a:off x="8084098" y="261625"/>
            <a:ext cx="703200" cy="464125"/>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37"/>
        <p:cNvGrpSpPr/>
        <p:nvPr/>
      </p:nvGrpSpPr>
      <p:grpSpPr>
        <a:xfrm>
          <a:off x="0" y="0"/>
          <a:ext cx="0" cy="0"/>
          <a:chOff x="0" y="0"/>
          <a:chExt cx="0" cy="0"/>
        </a:xfrm>
      </p:grpSpPr>
      <p:sp>
        <p:nvSpPr>
          <p:cNvPr id="38" name="Google Shape;38;p7"/>
          <p:cNvSpPr txBox="1">
            <a:spLocks noGrp="1"/>
          </p:cNvSpPr>
          <p:nvPr>
            <p:ph type="title"/>
          </p:nvPr>
        </p:nvSpPr>
        <p:spPr>
          <a:xfrm>
            <a:off x="311700" y="285300"/>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Clr>
                <a:srgbClr val="00659B"/>
              </a:buClr>
              <a:buSzPts val="2800"/>
              <a:buNone/>
              <a:defRPr>
                <a:solidFill>
                  <a:srgbClr val="00659B"/>
                </a:solidFill>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9" name="Google Shape;39;p7"/>
          <p:cNvSpPr txBox="1">
            <a:spLocks noGrp="1"/>
          </p:cNvSpPr>
          <p:nvPr>
            <p:ph type="body" idx="1"/>
          </p:nvPr>
        </p:nvSpPr>
        <p:spPr>
          <a:xfrm>
            <a:off x="311700" y="1434725"/>
            <a:ext cx="8520600" cy="31341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Clr>
                <a:schemeClr val="dk1"/>
              </a:buClr>
              <a:buSzPts val="1800"/>
              <a:buFont typeface="Heebo Light"/>
              <a:buChar char="●"/>
              <a:defRPr>
                <a:solidFill>
                  <a:schemeClr val="dk1"/>
                </a:solidFill>
                <a:latin typeface="Heebo Light"/>
                <a:ea typeface="Heebo Light"/>
                <a:cs typeface="Heebo Light"/>
                <a:sym typeface="Heebo Light"/>
              </a:defRPr>
            </a:lvl1pPr>
            <a:lvl2pPr marL="914400" lvl="1" indent="-298450">
              <a:spcBef>
                <a:spcPts val="0"/>
              </a:spcBef>
              <a:spcAft>
                <a:spcPts val="0"/>
              </a:spcAft>
              <a:buClr>
                <a:schemeClr val="dk1"/>
              </a:buClr>
              <a:buSzPts val="1100"/>
              <a:buFont typeface="Heebo Light"/>
              <a:buChar char="○"/>
              <a:defRPr sz="1100">
                <a:solidFill>
                  <a:schemeClr val="dk1"/>
                </a:solidFill>
                <a:latin typeface="Heebo Light"/>
                <a:ea typeface="Heebo Light"/>
                <a:cs typeface="Heebo Light"/>
                <a:sym typeface="Heebo Light"/>
              </a:defRPr>
            </a:lvl2pPr>
            <a:lvl3pPr marL="1371600" lvl="2" indent="-298450">
              <a:spcBef>
                <a:spcPts val="0"/>
              </a:spcBef>
              <a:spcAft>
                <a:spcPts val="0"/>
              </a:spcAft>
              <a:buClr>
                <a:schemeClr val="dk1"/>
              </a:buClr>
              <a:buSzPts val="1100"/>
              <a:buFont typeface="Heebo Light"/>
              <a:buChar char="■"/>
              <a:defRPr sz="1100">
                <a:solidFill>
                  <a:schemeClr val="dk1"/>
                </a:solidFill>
                <a:latin typeface="Heebo Light"/>
                <a:ea typeface="Heebo Light"/>
                <a:cs typeface="Heebo Light"/>
                <a:sym typeface="Heebo Light"/>
              </a:defRPr>
            </a:lvl3pPr>
            <a:lvl4pPr marL="1828800" lvl="3" indent="-298450">
              <a:spcBef>
                <a:spcPts val="0"/>
              </a:spcBef>
              <a:spcAft>
                <a:spcPts val="0"/>
              </a:spcAft>
              <a:buClr>
                <a:schemeClr val="dk1"/>
              </a:buClr>
              <a:buSzPts val="1100"/>
              <a:buFont typeface="Heebo Light"/>
              <a:buChar char="●"/>
              <a:defRPr sz="1100">
                <a:solidFill>
                  <a:schemeClr val="dk1"/>
                </a:solidFill>
                <a:latin typeface="Heebo Light"/>
                <a:ea typeface="Heebo Light"/>
                <a:cs typeface="Heebo Light"/>
                <a:sym typeface="Heebo Light"/>
              </a:defRPr>
            </a:lvl4pPr>
            <a:lvl5pPr marL="2286000" lvl="4" indent="-298450">
              <a:spcBef>
                <a:spcPts val="0"/>
              </a:spcBef>
              <a:spcAft>
                <a:spcPts val="0"/>
              </a:spcAft>
              <a:buClr>
                <a:schemeClr val="dk1"/>
              </a:buClr>
              <a:buSzPts val="1100"/>
              <a:buFont typeface="Heebo Light"/>
              <a:buChar char="○"/>
              <a:defRPr sz="1100">
                <a:solidFill>
                  <a:schemeClr val="dk1"/>
                </a:solidFill>
                <a:latin typeface="Heebo Light"/>
                <a:ea typeface="Heebo Light"/>
                <a:cs typeface="Heebo Light"/>
                <a:sym typeface="Heebo Light"/>
              </a:defRPr>
            </a:lvl5pPr>
            <a:lvl6pPr marL="2743200" lvl="5" indent="-298450">
              <a:spcBef>
                <a:spcPts val="0"/>
              </a:spcBef>
              <a:spcAft>
                <a:spcPts val="0"/>
              </a:spcAft>
              <a:buClr>
                <a:schemeClr val="dk1"/>
              </a:buClr>
              <a:buSzPts val="1100"/>
              <a:buFont typeface="Heebo Light"/>
              <a:buChar char="■"/>
              <a:defRPr sz="1100">
                <a:solidFill>
                  <a:schemeClr val="dk1"/>
                </a:solidFill>
                <a:latin typeface="Heebo Light"/>
                <a:ea typeface="Heebo Light"/>
                <a:cs typeface="Heebo Light"/>
                <a:sym typeface="Heebo Light"/>
              </a:defRPr>
            </a:lvl6pPr>
            <a:lvl7pPr marL="3200400" lvl="6" indent="-298450">
              <a:spcBef>
                <a:spcPts val="0"/>
              </a:spcBef>
              <a:spcAft>
                <a:spcPts val="0"/>
              </a:spcAft>
              <a:buClr>
                <a:schemeClr val="dk1"/>
              </a:buClr>
              <a:buSzPts val="1100"/>
              <a:buFont typeface="Heebo Light"/>
              <a:buChar char="●"/>
              <a:defRPr sz="1100">
                <a:solidFill>
                  <a:schemeClr val="dk1"/>
                </a:solidFill>
                <a:latin typeface="Heebo Light"/>
                <a:ea typeface="Heebo Light"/>
                <a:cs typeface="Heebo Light"/>
                <a:sym typeface="Heebo Light"/>
              </a:defRPr>
            </a:lvl7pPr>
            <a:lvl8pPr marL="3657600" lvl="7" indent="-298450">
              <a:spcBef>
                <a:spcPts val="0"/>
              </a:spcBef>
              <a:spcAft>
                <a:spcPts val="0"/>
              </a:spcAft>
              <a:buClr>
                <a:schemeClr val="dk1"/>
              </a:buClr>
              <a:buSzPts val="1100"/>
              <a:buFont typeface="Heebo Light"/>
              <a:buChar char="○"/>
              <a:defRPr sz="1100">
                <a:solidFill>
                  <a:schemeClr val="dk1"/>
                </a:solidFill>
                <a:latin typeface="Heebo Light"/>
                <a:ea typeface="Heebo Light"/>
                <a:cs typeface="Heebo Light"/>
                <a:sym typeface="Heebo Light"/>
              </a:defRPr>
            </a:lvl8pPr>
            <a:lvl9pPr marL="4114800" lvl="8" indent="-298450">
              <a:spcBef>
                <a:spcPts val="0"/>
              </a:spcBef>
              <a:spcAft>
                <a:spcPts val="0"/>
              </a:spcAft>
              <a:buClr>
                <a:schemeClr val="dk1"/>
              </a:buClr>
              <a:buSzPts val="1100"/>
              <a:buFont typeface="Heebo Light"/>
              <a:buChar char="■"/>
              <a:defRPr sz="1100">
                <a:solidFill>
                  <a:schemeClr val="dk1"/>
                </a:solidFill>
                <a:latin typeface="Heebo Light"/>
                <a:ea typeface="Heebo Light"/>
                <a:cs typeface="Heebo Light"/>
                <a:sym typeface="Heebo Light"/>
              </a:defRPr>
            </a:lvl9pPr>
          </a:lstStyle>
          <a:p>
            <a:endParaRPr/>
          </a:p>
        </p:txBody>
      </p:sp>
      <p:sp>
        <p:nvSpPr>
          <p:cNvPr id="40" name="Google Shape;40;p7"/>
          <p:cNvSpPr txBox="1">
            <a:spLocks noGrp="1"/>
          </p:cNvSpPr>
          <p:nvPr>
            <p:ph type="sldNum" idx="12"/>
          </p:nvPr>
        </p:nvSpPr>
        <p:spPr>
          <a:xfrm>
            <a:off x="8472450" y="4857175"/>
            <a:ext cx="548700" cy="231000"/>
          </a:xfrm>
          <a:prstGeom prst="rect">
            <a:avLst/>
          </a:prstGeom>
        </p:spPr>
        <p:txBody>
          <a:bodyPr spcFirstLastPara="1" wrap="square" lIns="91425" tIns="91425" rIns="91425" bIns="91425" anchor="b" anchorCtr="0">
            <a:normAutofit fontScale="77500" lnSpcReduction="20000"/>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
        <p:nvSpPr>
          <p:cNvPr id="41" name="Google Shape;41;p7"/>
          <p:cNvSpPr/>
          <p:nvPr/>
        </p:nvSpPr>
        <p:spPr>
          <a:xfrm>
            <a:off x="-31875" y="-6375"/>
            <a:ext cx="9182400" cy="165900"/>
          </a:xfrm>
          <a:prstGeom prst="rect">
            <a:avLst/>
          </a:prstGeom>
          <a:solidFill>
            <a:srgbClr val="00659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Heebo Light"/>
              <a:ea typeface="Heebo Light"/>
              <a:cs typeface="Heebo Light"/>
              <a:sym typeface="Heebo Light"/>
            </a:endParaRPr>
          </a:p>
        </p:txBody>
      </p:sp>
      <p:sp>
        <p:nvSpPr>
          <p:cNvPr id="42" name="Google Shape;42;p7"/>
          <p:cNvSpPr txBox="1">
            <a:spLocks noGrp="1"/>
          </p:cNvSpPr>
          <p:nvPr>
            <p:ph type="subTitle" idx="2"/>
          </p:nvPr>
        </p:nvSpPr>
        <p:spPr>
          <a:xfrm>
            <a:off x="311700" y="771575"/>
            <a:ext cx="4635900" cy="395400"/>
          </a:xfrm>
          <a:prstGeom prst="rect">
            <a:avLst/>
          </a:prstGeom>
        </p:spPr>
        <p:txBody>
          <a:bodyPr spcFirstLastPara="1" wrap="square" lIns="91425" tIns="91425" rIns="91425" bIns="91425" anchor="ctr" anchorCtr="0">
            <a:normAutofit/>
          </a:bodyPr>
          <a:lstStyle>
            <a:lvl1pPr lvl="0">
              <a:spcBef>
                <a:spcPts val="0"/>
              </a:spcBef>
              <a:spcAft>
                <a:spcPts val="0"/>
              </a:spcAft>
              <a:buClr>
                <a:srgbClr val="67C8C7"/>
              </a:buClr>
              <a:buSzPts val="1700"/>
              <a:buNone/>
              <a:defRPr sz="1700">
                <a:solidFill>
                  <a:srgbClr val="67C8C7"/>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43" name="Google Shape;43;p7" title="Main logo.png"/>
          <p:cNvPicPr preferRelativeResize="0"/>
          <p:nvPr/>
        </p:nvPicPr>
        <p:blipFill rotWithShape="1">
          <a:blip r:embed="rId2">
            <a:alphaModFix/>
          </a:blip>
          <a:srcRect/>
          <a:stretch/>
        </p:blipFill>
        <p:spPr>
          <a:xfrm>
            <a:off x="8084098" y="261625"/>
            <a:ext cx="703200" cy="464125"/>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2"/>
        <p:cNvGrpSpPr/>
        <p:nvPr/>
      </p:nvGrpSpPr>
      <p:grpSpPr>
        <a:xfrm>
          <a:off x="0" y="0"/>
          <a:ext cx="0" cy="0"/>
          <a:chOff x="0" y="0"/>
          <a:chExt cx="0" cy="0"/>
        </a:xfrm>
      </p:grpSpPr>
      <p:sp>
        <p:nvSpPr>
          <p:cNvPr id="53" name="Google Shape;53;p9"/>
          <p:cNvSpPr/>
          <p:nvPr/>
        </p:nvSpPr>
        <p:spPr>
          <a:xfrm>
            <a:off x="-34775" y="-6375"/>
            <a:ext cx="9185400" cy="1744500"/>
          </a:xfrm>
          <a:prstGeom prst="rect">
            <a:avLst/>
          </a:prstGeom>
          <a:solidFill>
            <a:srgbClr val="00659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Heebo Light"/>
              <a:ea typeface="Heebo Light"/>
              <a:cs typeface="Heebo Light"/>
              <a:sym typeface="Heebo Light"/>
            </a:endParaRPr>
          </a:p>
        </p:txBody>
      </p:sp>
      <p:sp>
        <p:nvSpPr>
          <p:cNvPr id="54" name="Google Shape;54;p9"/>
          <p:cNvSpPr txBox="1">
            <a:spLocks noGrp="1"/>
          </p:cNvSpPr>
          <p:nvPr>
            <p:ph type="title"/>
          </p:nvPr>
        </p:nvSpPr>
        <p:spPr>
          <a:xfrm>
            <a:off x="311700" y="261625"/>
            <a:ext cx="8520600" cy="11010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3200"/>
              <a:buNone/>
              <a:defRPr sz="3200">
                <a:solidFill>
                  <a:schemeClr val="lt1"/>
                </a:solidFill>
              </a:defRPr>
            </a:lvl1pPr>
            <a:lvl2pPr lvl="1">
              <a:spcBef>
                <a:spcPts val="0"/>
              </a:spcBef>
              <a:spcAft>
                <a:spcPts val="0"/>
              </a:spcAft>
              <a:buSzPts val="3200"/>
              <a:buNone/>
              <a:defRPr sz="3200"/>
            </a:lvl2pPr>
            <a:lvl3pPr lvl="2">
              <a:spcBef>
                <a:spcPts val="0"/>
              </a:spcBef>
              <a:spcAft>
                <a:spcPts val="0"/>
              </a:spcAft>
              <a:buSzPts val="3200"/>
              <a:buNone/>
              <a:defRPr sz="3200"/>
            </a:lvl3pPr>
            <a:lvl4pPr lvl="3">
              <a:spcBef>
                <a:spcPts val="0"/>
              </a:spcBef>
              <a:spcAft>
                <a:spcPts val="0"/>
              </a:spcAft>
              <a:buSzPts val="3200"/>
              <a:buNone/>
              <a:defRPr sz="3200"/>
            </a:lvl4pPr>
            <a:lvl5pPr lvl="4">
              <a:spcBef>
                <a:spcPts val="0"/>
              </a:spcBef>
              <a:spcAft>
                <a:spcPts val="0"/>
              </a:spcAft>
              <a:buSzPts val="3200"/>
              <a:buNone/>
              <a:defRPr sz="3200"/>
            </a:lvl5pPr>
            <a:lvl6pPr lvl="5">
              <a:spcBef>
                <a:spcPts val="0"/>
              </a:spcBef>
              <a:spcAft>
                <a:spcPts val="0"/>
              </a:spcAft>
              <a:buSzPts val="3200"/>
              <a:buNone/>
              <a:defRPr sz="3200"/>
            </a:lvl6pPr>
            <a:lvl7pPr lvl="6">
              <a:spcBef>
                <a:spcPts val="0"/>
              </a:spcBef>
              <a:spcAft>
                <a:spcPts val="0"/>
              </a:spcAft>
              <a:buSzPts val="3200"/>
              <a:buNone/>
              <a:defRPr sz="3200"/>
            </a:lvl7pPr>
            <a:lvl8pPr lvl="7">
              <a:spcBef>
                <a:spcPts val="0"/>
              </a:spcBef>
              <a:spcAft>
                <a:spcPts val="0"/>
              </a:spcAft>
              <a:buSzPts val="3200"/>
              <a:buNone/>
              <a:defRPr sz="3200"/>
            </a:lvl8pPr>
            <a:lvl9pPr lvl="8">
              <a:spcBef>
                <a:spcPts val="0"/>
              </a:spcBef>
              <a:spcAft>
                <a:spcPts val="0"/>
              </a:spcAft>
              <a:buSzPts val="3200"/>
              <a:buNone/>
              <a:defRPr sz="3200"/>
            </a:lvl9pPr>
          </a:lstStyle>
          <a:p>
            <a:endParaRPr/>
          </a:p>
        </p:txBody>
      </p:sp>
      <p:sp>
        <p:nvSpPr>
          <p:cNvPr id="55" name="Google Shape;55;p9"/>
          <p:cNvSpPr txBox="1">
            <a:spLocks noGrp="1"/>
          </p:cNvSpPr>
          <p:nvPr>
            <p:ph type="sldNum" idx="12"/>
          </p:nvPr>
        </p:nvSpPr>
        <p:spPr>
          <a:xfrm>
            <a:off x="8472450" y="4857175"/>
            <a:ext cx="548700" cy="231000"/>
          </a:xfrm>
          <a:prstGeom prst="rect">
            <a:avLst/>
          </a:prstGeom>
        </p:spPr>
        <p:txBody>
          <a:bodyPr spcFirstLastPara="1" wrap="square" lIns="91425" tIns="91425" rIns="91425" bIns="91425" anchor="b" anchorCtr="0">
            <a:normAutofit fontScale="77500" lnSpcReduction="20000"/>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pic>
        <p:nvPicPr>
          <p:cNvPr id="56" name="Google Shape;56;p9" title="white logo.png"/>
          <p:cNvPicPr preferRelativeResize="0"/>
          <p:nvPr/>
        </p:nvPicPr>
        <p:blipFill rotWithShape="1">
          <a:blip r:embed="rId2">
            <a:alphaModFix/>
          </a:blip>
          <a:srcRect/>
          <a:stretch/>
        </p:blipFill>
        <p:spPr>
          <a:xfrm>
            <a:off x="8084098" y="261625"/>
            <a:ext cx="703200" cy="464125"/>
          </a:xfrm>
          <a:prstGeom prst="rect">
            <a:avLst/>
          </a:prstGeom>
          <a:noFill/>
          <a:ln>
            <a:noFill/>
          </a:ln>
        </p:spPr>
      </p:pic>
      <p:sp>
        <p:nvSpPr>
          <p:cNvPr id="57" name="Google Shape;57;p9"/>
          <p:cNvSpPr txBox="1">
            <a:spLocks noGrp="1"/>
          </p:cNvSpPr>
          <p:nvPr>
            <p:ph type="subTitle" idx="1"/>
          </p:nvPr>
        </p:nvSpPr>
        <p:spPr>
          <a:xfrm>
            <a:off x="311700" y="1209750"/>
            <a:ext cx="5423100" cy="393600"/>
          </a:xfrm>
          <a:prstGeom prst="rect">
            <a:avLst/>
          </a:prstGeom>
        </p:spPr>
        <p:txBody>
          <a:bodyPr spcFirstLastPara="1" wrap="square" lIns="91425" tIns="91425" rIns="91425" bIns="91425" anchor="t" anchorCtr="0">
            <a:normAutofit/>
          </a:bodyPr>
          <a:lstStyle>
            <a:lvl1pPr lvl="0">
              <a:spcBef>
                <a:spcPts val="0"/>
              </a:spcBef>
              <a:spcAft>
                <a:spcPts val="0"/>
              </a:spcAft>
              <a:buClr>
                <a:srgbClr val="67C8C7"/>
              </a:buClr>
              <a:buSzPts val="1800"/>
              <a:buNone/>
              <a:defRPr>
                <a:solidFill>
                  <a:srgbClr val="67C8C7"/>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9"/>
          <p:cNvSpPr txBox="1">
            <a:spLocks noGrp="1"/>
          </p:cNvSpPr>
          <p:nvPr>
            <p:ph type="body" idx="2"/>
          </p:nvPr>
        </p:nvSpPr>
        <p:spPr>
          <a:xfrm>
            <a:off x="542300" y="1877200"/>
            <a:ext cx="7930200" cy="2885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Left blue column">
  <p:cSld name="ONE_COLUMN_TEXT">
    <p:spTree>
      <p:nvGrpSpPr>
        <p:cNvPr id="1" name="Shape 59"/>
        <p:cNvGrpSpPr/>
        <p:nvPr/>
      </p:nvGrpSpPr>
      <p:grpSpPr>
        <a:xfrm>
          <a:off x="0" y="0"/>
          <a:ext cx="0" cy="0"/>
          <a:chOff x="0" y="0"/>
          <a:chExt cx="0" cy="0"/>
        </a:xfrm>
      </p:grpSpPr>
      <p:sp>
        <p:nvSpPr>
          <p:cNvPr id="60" name="Google Shape;60;p10"/>
          <p:cNvSpPr/>
          <p:nvPr/>
        </p:nvSpPr>
        <p:spPr>
          <a:xfrm>
            <a:off x="-31875" y="-6375"/>
            <a:ext cx="4293900" cy="5193000"/>
          </a:xfrm>
          <a:prstGeom prst="rect">
            <a:avLst/>
          </a:prstGeom>
          <a:solidFill>
            <a:srgbClr val="00659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Heebo Light"/>
              <a:ea typeface="Heebo Light"/>
              <a:cs typeface="Heebo Light"/>
              <a:sym typeface="Heebo Light"/>
            </a:endParaRPr>
          </a:p>
        </p:txBody>
      </p:sp>
      <p:sp>
        <p:nvSpPr>
          <p:cNvPr id="61" name="Google Shape;61;p10"/>
          <p:cNvSpPr txBox="1">
            <a:spLocks noGrp="1"/>
          </p:cNvSpPr>
          <p:nvPr>
            <p:ph type="title"/>
          </p:nvPr>
        </p:nvSpPr>
        <p:spPr>
          <a:xfrm>
            <a:off x="311700" y="720000"/>
            <a:ext cx="3665100" cy="10959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3200"/>
              <a:buNone/>
              <a:defRPr sz="3200">
                <a:solidFill>
                  <a:schemeClr val="lt1"/>
                </a:solidFill>
              </a:defRPr>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62" name="Google Shape;62;p10"/>
          <p:cNvSpPr txBox="1">
            <a:spLocks noGrp="1"/>
          </p:cNvSpPr>
          <p:nvPr>
            <p:ph type="body" idx="1"/>
          </p:nvPr>
        </p:nvSpPr>
        <p:spPr>
          <a:xfrm>
            <a:off x="4524950" y="720000"/>
            <a:ext cx="4381200" cy="4325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63" name="Google Shape;63;p10"/>
          <p:cNvSpPr txBox="1">
            <a:spLocks noGrp="1"/>
          </p:cNvSpPr>
          <p:nvPr>
            <p:ph type="sldNum" idx="12"/>
          </p:nvPr>
        </p:nvSpPr>
        <p:spPr>
          <a:xfrm>
            <a:off x="8472450" y="4857175"/>
            <a:ext cx="548700" cy="231000"/>
          </a:xfrm>
          <a:prstGeom prst="rect">
            <a:avLst/>
          </a:prstGeom>
        </p:spPr>
        <p:txBody>
          <a:bodyPr spcFirstLastPara="1" wrap="square" lIns="91425" tIns="91425" rIns="91425" bIns="91425" anchor="b" anchorCtr="0">
            <a:normAutofit fontScale="77500" lnSpcReduction="20000"/>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
        <p:nvSpPr>
          <p:cNvPr id="64" name="Google Shape;64;p10"/>
          <p:cNvSpPr txBox="1">
            <a:spLocks noGrp="1"/>
          </p:cNvSpPr>
          <p:nvPr>
            <p:ph type="subTitle" idx="2"/>
          </p:nvPr>
        </p:nvSpPr>
        <p:spPr>
          <a:xfrm>
            <a:off x="311700" y="1711650"/>
            <a:ext cx="3665100" cy="755700"/>
          </a:xfrm>
          <a:prstGeom prst="rect">
            <a:avLst/>
          </a:prstGeom>
        </p:spPr>
        <p:txBody>
          <a:bodyPr spcFirstLastPara="1" wrap="square" lIns="91425" tIns="91425" rIns="91425" bIns="91425" anchor="t" anchorCtr="0">
            <a:normAutofit/>
          </a:bodyPr>
          <a:lstStyle>
            <a:lvl1pPr lvl="0">
              <a:spcBef>
                <a:spcPts val="0"/>
              </a:spcBef>
              <a:spcAft>
                <a:spcPts val="0"/>
              </a:spcAft>
              <a:buClr>
                <a:srgbClr val="67C8C7"/>
              </a:buClr>
              <a:buSzPts val="1800"/>
              <a:buNone/>
              <a:defRPr>
                <a:solidFill>
                  <a:srgbClr val="67C8C7"/>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65" name="Google Shape;65;p10" title="Main logo.png"/>
          <p:cNvPicPr preferRelativeResize="0"/>
          <p:nvPr/>
        </p:nvPicPr>
        <p:blipFill rotWithShape="1">
          <a:blip r:embed="rId2">
            <a:alphaModFix/>
          </a:blip>
          <a:srcRect/>
          <a:stretch/>
        </p:blipFill>
        <p:spPr>
          <a:xfrm>
            <a:off x="8084098" y="261625"/>
            <a:ext cx="703200" cy="464125"/>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Left blue column 1">
  <p:cSld name="ONE_COLUMN_TEXT_1">
    <p:spTree>
      <p:nvGrpSpPr>
        <p:cNvPr id="1" name="Shape 66"/>
        <p:cNvGrpSpPr/>
        <p:nvPr/>
      </p:nvGrpSpPr>
      <p:grpSpPr>
        <a:xfrm>
          <a:off x="0" y="0"/>
          <a:ext cx="0" cy="0"/>
          <a:chOff x="0" y="0"/>
          <a:chExt cx="0" cy="0"/>
        </a:xfrm>
      </p:grpSpPr>
      <p:sp>
        <p:nvSpPr>
          <p:cNvPr id="67" name="Google Shape;67;p11"/>
          <p:cNvSpPr/>
          <p:nvPr/>
        </p:nvSpPr>
        <p:spPr>
          <a:xfrm>
            <a:off x="-31875" y="-6375"/>
            <a:ext cx="4293900" cy="5193000"/>
          </a:xfrm>
          <a:prstGeom prst="rect">
            <a:avLst/>
          </a:prstGeom>
          <a:solidFill>
            <a:srgbClr val="67C8C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Heebo Light"/>
              <a:ea typeface="Heebo Light"/>
              <a:cs typeface="Heebo Light"/>
              <a:sym typeface="Heebo Light"/>
            </a:endParaRPr>
          </a:p>
        </p:txBody>
      </p:sp>
      <p:sp>
        <p:nvSpPr>
          <p:cNvPr id="68" name="Google Shape;68;p11"/>
          <p:cNvSpPr txBox="1">
            <a:spLocks noGrp="1"/>
          </p:cNvSpPr>
          <p:nvPr>
            <p:ph type="title"/>
          </p:nvPr>
        </p:nvSpPr>
        <p:spPr>
          <a:xfrm>
            <a:off x="311700" y="720000"/>
            <a:ext cx="3665100" cy="10887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3200"/>
              <a:buNone/>
              <a:defRPr sz="3200">
                <a:solidFill>
                  <a:schemeClr val="lt1"/>
                </a:solidFill>
              </a:defRPr>
            </a:lvl1pPr>
            <a:lvl2pPr lvl="1">
              <a:spcBef>
                <a:spcPts val="0"/>
              </a:spcBef>
              <a:spcAft>
                <a:spcPts val="0"/>
              </a:spcAft>
              <a:buClr>
                <a:srgbClr val="00659B"/>
              </a:buClr>
              <a:buSzPts val="3200"/>
              <a:buNone/>
              <a:defRPr sz="3200">
                <a:solidFill>
                  <a:srgbClr val="00659B"/>
                </a:solidFill>
              </a:defRPr>
            </a:lvl2pPr>
            <a:lvl3pPr lvl="2">
              <a:spcBef>
                <a:spcPts val="0"/>
              </a:spcBef>
              <a:spcAft>
                <a:spcPts val="0"/>
              </a:spcAft>
              <a:buClr>
                <a:srgbClr val="00659B"/>
              </a:buClr>
              <a:buSzPts val="3200"/>
              <a:buNone/>
              <a:defRPr sz="3200">
                <a:solidFill>
                  <a:srgbClr val="00659B"/>
                </a:solidFill>
              </a:defRPr>
            </a:lvl3pPr>
            <a:lvl4pPr lvl="3">
              <a:spcBef>
                <a:spcPts val="0"/>
              </a:spcBef>
              <a:spcAft>
                <a:spcPts val="0"/>
              </a:spcAft>
              <a:buClr>
                <a:srgbClr val="00659B"/>
              </a:buClr>
              <a:buSzPts val="3200"/>
              <a:buNone/>
              <a:defRPr sz="3200">
                <a:solidFill>
                  <a:srgbClr val="00659B"/>
                </a:solidFill>
              </a:defRPr>
            </a:lvl4pPr>
            <a:lvl5pPr lvl="4">
              <a:spcBef>
                <a:spcPts val="0"/>
              </a:spcBef>
              <a:spcAft>
                <a:spcPts val="0"/>
              </a:spcAft>
              <a:buClr>
                <a:srgbClr val="00659B"/>
              </a:buClr>
              <a:buSzPts val="3200"/>
              <a:buNone/>
              <a:defRPr sz="3200">
                <a:solidFill>
                  <a:srgbClr val="00659B"/>
                </a:solidFill>
              </a:defRPr>
            </a:lvl5pPr>
            <a:lvl6pPr lvl="5">
              <a:spcBef>
                <a:spcPts val="0"/>
              </a:spcBef>
              <a:spcAft>
                <a:spcPts val="0"/>
              </a:spcAft>
              <a:buClr>
                <a:srgbClr val="00659B"/>
              </a:buClr>
              <a:buSzPts val="3200"/>
              <a:buNone/>
              <a:defRPr sz="3200">
                <a:solidFill>
                  <a:srgbClr val="00659B"/>
                </a:solidFill>
              </a:defRPr>
            </a:lvl6pPr>
            <a:lvl7pPr lvl="6">
              <a:spcBef>
                <a:spcPts val="0"/>
              </a:spcBef>
              <a:spcAft>
                <a:spcPts val="0"/>
              </a:spcAft>
              <a:buClr>
                <a:srgbClr val="00659B"/>
              </a:buClr>
              <a:buSzPts val="3200"/>
              <a:buNone/>
              <a:defRPr sz="3200">
                <a:solidFill>
                  <a:srgbClr val="00659B"/>
                </a:solidFill>
              </a:defRPr>
            </a:lvl7pPr>
            <a:lvl8pPr lvl="7">
              <a:spcBef>
                <a:spcPts val="0"/>
              </a:spcBef>
              <a:spcAft>
                <a:spcPts val="0"/>
              </a:spcAft>
              <a:buClr>
                <a:srgbClr val="00659B"/>
              </a:buClr>
              <a:buSzPts val="3200"/>
              <a:buNone/>
              <a:defRPr sz="3200">
                <a:solidFill>
                  <a:srgbClr val="00659B"/>
                </a:solidFill>
              </a:defRPr>
            </a:lvl8pPr>
            <a:lvl9pPr lvl="8">
              <a:spcBef>
                <a:spcPts val="0"/>
              </a:spcBef>
              <a:spcAft>
                <a:spcPts val="0"/>
              </a:spcAft>
              <a:buClr>
                <a:srgbClr val="00659B"/>
              </a:buClr>
              <a:buSzPts val="3200"/>
              <a:buNone/>
              <a:defRPr sz="3200">
                <a:solidFill>
                  <a:srgbClr val="00659B"/>
                </a:solidFill>
              </a:defRPr>
            </a:lvl9pPr>
          </a:lstStyle>
          <a:p>
            <a:endParaRPr/>
          </a:p>
        </p:txBody>
      </p:sp>
      <p:sp>
        <p:nvSpPr>
          <p:cNvPr id="69" name="Google Shape;69;p11"/>
          <p:cNvSpPr txBox="1">
            <a:spLocks noGrp="1"/>
          </p:cNvSpPr>
          <p:nvPr>
            <p:ph type="body" idx="1"/>
          </p:nvPr>
        </p:nvSpPr>
        <p:spPr>
          <a:xfrm>
            <a:off x="4524950" y="720000"/>
            <a:ext cx="4381200" cy="4325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70" name="Google Shape;70;p11"/>
          <p:cNvSpPr txBox="1">
            <a:spLocks noGrp="1"/>
          </p:cNvSpPr>
          <p:nvPr>
            <p:ph type="sldNum" idx="12"/>
          </p:nvPr>
        </p:nvSpPr>
        <p:spPr>
          <a:xfrm>
            <a:off x="8472450" y="4857175"/>
            <a:ext cx="548700" cy="231000"/>
          </a:xfrm>
          <a:prstGeom prst="rect">
            <a:avLst/>
          </a:prstGeom>
        </p:spPr>
        <p:txBody>
          <a:bodyPr spcFirstLastPara="1" wrap="square" lIns="91425" tIns="91425" rIns="91425" bIns="91425" anchor="b" anchorCtr="0">
            <a:normAutofit fontScale="77500" lnSpcReduction="20000"/>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
        <p:nvSpPr>
          <p:cNvPr id="71" name="Google Shape;71;p11"/>
          <p:cNvSpPr txBox="1">
            <a:spLocks noGrp="1"/>
          </p:cNvSpPr>
          <p:nvPr>
            <p:ph type="subTitle" idx="2"/>
          </p:nvPr>
        </p:nvSpPr>
        <p:spPr>
          <a:xfrm>
            <a:off x="311700" y="1711650"/>
            <a:ext cx="3665100" cy="755700"/>
          </a:xfrm>
          <a:prstGeom prst="rect">
            <a:avLst/>
          </a:prstGeom>
        </p:spPr>
        <p:txBody>
          <a:bodyPr spcFirstLastPara="1" wrap="square" lIns="91425" tIns="91425" rIns="91425" bIns="91425" anchor="t" anchorCtr="0">
            <a:normAutofit/>
          </a:bodyPr>
          <a:lstStyle>
            <a:lvl1pPr lvl="0">
              <a:spcBef>
                <a:spcPts val="0"/>
              </a:spcBef>
              <a:spcAft>
                <a:spcPts val="0"/>
              </a:spcAft>
              <a:buClr>
                <a:srgbClr val="00659B"/>
              </a:buClr>
              <a:buSzPts val="1800"/>
              <a:buNone/>
              <a:defRPr>
                <a:solidFill>
                  <a:srgbClr val="00659B"/>
                </a:solidFill>
              </a:defRPr>
            </a:lvl1pPr>
            <a:lvl2pPr lvl="1">
              <a:spcBef>
                <a:spcPts val="0"/>
              </a:spcBef>
              <a:spcAft>
                <a:spcPts val="0"/>
              </a:spcAft>
              <a:buClr>
                <a:srgbClr val="00659B"/>
              </a:buClr>
              <a:buSzPts val="1400"/>
              <a:buNone/>
              <a:defRPr>
                <a:solidFill>
                  <a:srgbClr val="00659B"/>
                </a:solidFill>
              </a:defRPr>
            </a:lvl2pPr>
            <a:lvl3pPr lvl="2">
              <a:spcBef>
                <a:spcPts val="0"/>
              </a:spcBef>
              <a:spcAft>
                <a:spcPts val="0"/>
              </a:spcAft>
              <a:buClr>
                <a:srgbClr val="00659B"/>
              </a:buClr>
              <a:buSzPts val="1400"/>
              <a:buNone/>
              <a:defRPr>
                <a:solidFill>
                  <a:srgbClr val="00659B"/>
                </a:solidFill>
              </a:defRPr>
            </a:lvl3pPr>
            <a:lvl4pPr lvl="3">
              <a:spcBef>
                <a:spcPts val="0"/>
              </a:spcBef>
              <a:spcAft>
                <a:spcPts val="0"/>
              </a:spcAft>
              <a:buClr>
                <a:srgbClr val="00659B"/>
              </a:buClr>
              <a:buSzPts val="1400"/>
              <a:buNone/>
              <a:defRPr>
                <a:solidFill>
                  <a:srgbClr val="00659B"/>
                </a:solidFill>
              </a:defRPr>
            </a:lvl4pPr>
            <a:lvl5pPr lvl="4">
              <a:spcBef>
                <a:spcPts val="0"/>
              </a:spcBef>
              <a:spcAft>
                <a:spcPts val="0"/>
              </a:spcAft>
              <a:buClr>
                <a:srgbClr val="00659B"/>
              </a:buClr>
              <a:buSzPts val="1400"/>
              <a:buNone/>
              <a:defRPr>
                <a:solidFill>
                  <a:srgbClr val="00659B"/>
                </a:solidFill>
              </a:defRPr>
            </a:lvl5pPr>
            <a:lvl6pPr lvl="5">
              <a:spcBef>
                <a:spcPts val="0"/>
              </a:spcBef>
              <a:spcAft>
                <a:spcPts val="0"/>
              </a:spcAft>
              <a:buClr>
                <a:srgbClr val="00659B"/>
              </a:buClr>
              <a:buSzPts val="1400"/>
              <a:buNone/>
              <a:defRPr>
                <a:solidFill>
                  <a:srgbClr val="00659B"/>
                </a:solidFill>
              </a:defRPr>
            </a:lvl6pPr>
            <a:lvl7pPr lvl="6">
              <a:spcBef>
                <a:spcPts val="0"/>
              </a:spcBef>
              <a:spcAft>
                <a:spcPts val="0"/>
              </a:spcAft>
              <a:buClr>
                <a:srgbClr val="00659B"/>
              </a:buClr>
              <a:buSzPts val="1400"/>
              <a:buNone/>
              <a:defRPr>
                <a:solidFill>
                  <a:srgbClr val="00659B"/>
                </a:solidFill>
              </a:defRPr>
            </a:lvl7pPr>
            <a:lvl8pPr lvl="7">
              <a:spcBef>
                <a:spcPts val="0"/>
              </a:spcBef>
              <a:spcAft>
                <a:spcPts val="0"/>
              </a:spcAft>
              <a:buClr>
                <a:srgbClr val="00659B"/>
              </a:buClr>
              <a:buSzPts val="1400"/>
              <a:buNone/>
              <a:defRPr>
                <a:solidFill>
                  <a:srgbClr val="00659B"/>
                </a:solidFill>
              </a:defRPr>
            </a:lvl8pPr>
            <a:lvl9pPr lvl="8">
              <a:spcBef>
                <a:spcPts val="0"/>
              </a:spcBef>
              <a:spcAft>
                <a:spcPts val="0"/>
              </a:spcAft>
              <a:buClr>
                <a:srgbClr val="00659B"/>
              </a:buClr>
              <a:buSzPts val="1400"/>
              <a:buNone/>
              <a:defRPr>
                <a:solidFill>
                  <a:srgbClr val="00659B"/>
                </a:solidFill>
              </a:defRPr>
            </a:lvl9pPr>
          </a:lstStyle>
          <a:p>
            <a:endParaRPr/>
          </a:p>
        </p:txBody>
      </p:sp>
      <p:pic>
        <p:nvPicPr>
          <p:cNvPr id="72" name="Google Shape;72;p11" title="Main logo.png"/>
          <p:cNvPicPr preferRelativeResize="0"/>
          <p:nvPr/>
        </p:nvPicPr>
        <p:blipFill rotWithShape="1">
          <a:blip r:embed="rId2">
            <a:alphaModFix/>
          </a:blip>
          <a:srcRect/>
          <a:stretch/>
        </p:blipFill>
        <p:spPr>
          <a:xfrm>
            <a:off x="8084098" y="261625"/>
            <a:ext cx="703200" cy="464125"/>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73"/>
        <p:cNvGrpSpPr/>
        <p:nvPr/>
      </p:nvGrpSpPr>
      <p:grpSpPr>
        <a:xfrm>
          <a:off x="0" y="0"/>
          <a:ext cx="0" cy="0"/>
          <a:chOff x="0" y="0"/>
          <a:chExt cx="0" cy="0"/>
        </a:xfrm>
      </p:grpSpPr>
      <p:sp>
        <p:nvSpPr>
          <p:cNvPr id="74" name="Google Shape;74;p12"/>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75" name="Google Shape;75;p12"/>
          <p:cNvSpPr txBox="1">
            <a:spLocks noGrp="1"/>
          </p:cNvSpPr>
          <p:nvPr>
            <p:ph type="sldNum" idx="12"/>
          </p:nvPr>
        </p:nvSpPr>
        <p:spPr>
          <a:xfrm>
            <a:off x="8472450" y="4857175"/>
            <a:ext cx="548700" cy="231000"/>
          </a:xfrm>
          <a:prstGeom prst="rect">
            <a:avLst/>
          </a:prstGeom>
        </p:spPr>
        <p:txBody>
          <a:bodyPr spcFirstLastPara="1" wrap="square" lIns="91425" tIns="91425" rIns="91425" bIns="91425" anchor="b" anchorCtr="0">
            <a:normAutofit fontScale="77500" lnSpcReduction="20000"/>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
        <p:nvSpPr>
          <p:cNvPr id="76" name="Google Shape;76;p12"/>
          <p:cNvSpPr/>
          <p:nvPr/>
        </p:nvSpPr>
        <p:spPr>
          <a:xfrm>
            <a:off x="-31875" y="-6375"/>
            <a:ext cx="9182400" cy="165900"/>
          </a:xfrm>
          <a:prstGeom prst="rect">
            <a:avLst/>
          </a:prstGeom>
          <a:solidFill>
            <a:srgbClr val="00659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Heebo Light"/>
              <a:ea typeface="Heebo Light"/>
              <a:cs typeface="Heebo Light"/>
              <a:sym typeface="Heebo Light"/>
            </a:endParaRPr>
          </a:p>
        </p:txBody>
      </p:sp>
      <p:pic>
        <p:nvPicPr>
          <p:cNvPr id="77" name="Google Shape;77;p12" title="Main logo.png"/>
          <p:cNvPicPr preferRelativeResize="0"/>
          <p:nvPr/>
        </p:nvPicPr>
        <p:blipFill rotWithShape="1">
          <a:blip r:embed="rId2">
            <a:alphaModFix/>
          </a:blip>
          <a:srcRect/>
          <a:stretch/>
        </p:blipFill>
        <p:spPr>
          <a:xfrm>
            <a:off x="8084098" y="261625"/>
            <a:ext cx="703200" cy="464125"/>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78"/>
        <p:cNvGrpSpPr/>
        <p:nvPr/>
      </p:nvGrpSpPr>
      <p:grpSpPr>
        <a:xfrm>
          <a:off x="0" y="0"/>
          <a:ext cx="0" cy="0"/>
          <a:chOff x="0" y="0"/>
          <a:chExt cx="0" cy="0"/>
        </a:xfrm>
      </p:grpSpPr>
      <p:sp>
        <p:nvSpPr>
          <p:cNvPr id="79" name="Google Shape;79;p13"/>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13"/>
          <p:cNvSpPr txBox="1">
            <a:spLocks noGrp="1"/>
          </p:cNvSpPr>
          <p:nvPr>
            <p:ph type="title"/>
          </p:nvPr>
        </p:nvSpPr>
        <p:spPr>
          <a:xfrm>
            <a:off x="265500" y="724075"/>
            <a:ext cx="4045200" cy="1991400"/>
          </a:xfrm>
          <a:prstGeom prst="rect">
            <a:avLst/>
          </a:prstGeom>
        </p:spPr>
        <p:txBody>
          <a:bodyPr spcFirstLastPara="1" wrap="square" lIns="91425" tIns="91425" rIns="91425" bIns="91425" anchor="b" anchorCtr="0">
            <a:normAutofit/>
          </a:bodyPr>
          <a:lstStyle>
            <a:lvl1pPr lvl="0">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81" name="Google Shape;81;p13"/>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rgbClr val="67C8C7"/>
              </a:buClr>
              <a:buSzPts val="1700"/>
              <a:buNone/>
              <a:defRPr sz="1700">
                <a:solidFill>
                  <a:srgbClr val="67C8C7"/>
                </a:solidFill>
              </a:defRPr>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82" name="Google Shape;82;p13"/>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83" name="Google Shape;83;p13"/>
          <p:cNvSpPr txBox="1">
            <a:spLocks noGrp="1"/>
          </p:cNvSpPr>
          <p:nvPr>
            <p:ph type="sldNum" idx="12"/>
          </p:nvPr>
        </p:nvSpPr>
        <p:spPr>
          <a:xfrm>
            <a:off x="8472450" y="4857175"/>
            <a:ext cx="548700" cy="231000"/>
          </a:xfrm>
          <a:prstGeom prst="rect">
            <a:avLst/>
          </a:prstGeom>
        </p:spPr>
        <p:txBody>
          <a:bodyPr spcFirstLastPara="1" wrap="square" lIns="91425" tIns="91425" rIns="91425" bIns="91425" anchor="b" anchorCtr="0">
            <a:normAutofit fontScale="77500" lnSpcReduction="20000"/>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
        <p:nvSpPr>
          <p:cNvPr id="84" name="Google Shape;84;p13"/>
          <p:cNvSpPr/>
          <p:nvPr/>
        </p:nvSpPr>
        <p:spPr>
          <a:xfrm>
            <a:off x="-31875" y="-6375"/>
            <a:ext cx="9182400" cy="165900"/>
          </a:xfrm>
          <a:prstGeom prst="rect">
            <a:avLst/>
          </a:prstGeom>
          <a:solidFill>
            <a:srgbClr val="00659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Heebo Light"/>
              <a:ea typeface="Heebo Light"/>
              <a:cs typeface="Heebo Light"/>
              <a:sym typeface="Heebo Light"/>
            </a:endParaRPr>
          </a:p>
        </p:txBody>
      </p:sp>
      <p:sp>
        <p:nvSpPr>
          <p:cNvPr id="85" name="Google Shape;85;p13"/>
          <p:cNvSpPr txBox="1"/>
          <p:nvPr/>
        </p:nvSpPr>
        <p:spPr>
          <a:xfrm>
            <a:off x="6654650" y="4857175"/>
            <a:ext cx="2076900" cy="2310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en-GB" sz="300" baseline="-25000">
                <a:solidFill>
                  <a:srgbClr val="00659B"/>
                </a:solidFill>
                <a:latin typeface="Heebo Light"/>
                <a:ea typeface="Heebo Light"/>
                <a:cs typeface="Heebo Light"/>
                <a:sym typeface="Heebo Light"/>
              </a:rPr>
              <a:t>©Health Research Council 2025</a:t>
            </a:r>
            <a:endParaRPr sz="300" baseline="-25000">
              <a:solidFill>
                <a:srgbClr val="00659B"/>
              </a:solidFill>
              <a:latin typeface="Heebo Light"/>
              <a:ea typeface="Heebo Light"/>
              <a:cs typeface="Heebo Light"/>
              <a:sym typeface="Heebo Light"/>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2616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rgbClr val="00659B"/>
              </a:buClr>
              <a:buSzPts val="2800"/>
              <a:buFont typeface="Heebo Black"/>
              <a:buNone/>
              <a:defRPr sz="2800">
                <a:solidFill>
                  <a:srgbClr val="00659B"/>
                </a:solidFill>
                <a:latin typeface="Heebo Black"/>
                <a:ea typeface="Heebo Black"/>
                <a:cs typeface="Heebo Black"/>
                <a:sym typeface="Heebo Black"/>
              </a:defRPr>
            </a:lvl1pPr>
            <a:lvl2pPr lvl="1">
              <a:spcBef>
                <a:spcPts val="0"/>
              </a:spcBef>
              <a:spcAft>
                <a:spcPts val="0"/>
              </a:spcAft>
              <a:buClr>
                <a:schemeClr val="dk1"/>
              </a:buClr>
              <a:buSzPts val="2800"/>
              <a:buFont typeface="Heebo"/>
              <a:buNone/>
              <a:defRPr sz="2800">
                <a:solidFill>
                  <a:schemeClr val="dk1"/>
                </a:solidFill>
                <a:latin typeface="Heebo"/>
                <a:ea typeface="Heebo"/>
                <a:cs typeface="Heebo"/>
                <a:sym typeface="Heebo"/>
              </a:defRPr>
            </a:lvl2pPr>
            <a:lvl3pPr lvl="2">
              <a:spcBef>
                <a:spcPts val="0"/>
              </a:spcBef>
              <a:spcAft>
                <a:spcPts val="0"/>
              </a:spcAft>
              <a:buClr>
                <a:schemeClr val="dk1"/>
              </a:buClr>
              <a:buSzPts val="2800"/>
              <a:buFont typeface="Heebo"/>
              <a:buNone/>
              <a:defRPr sz="2800">
                <a:solidFill>
                  <a:schemeClr val="dk1"/>
                </a:solidFill>
                <a:latin typeface="Heebo"/>
                <a:ea typeface="Heebo"/>
                <a:cs typeface="Heebo"/>
                <a:sym typeface="Heebo"/>
              </a:defRPr>
            </a:lvl3pPr>
            <a:lvl4pPr lvl="3">
              <a:spcBef>
                <a:spcPts val="0"/>
              </a:spcBef>
              <a:spcAft>
                <a:spcPts val="0"/>
              </a:spcAft>
              <a:buClr>
                <a:schemeClr val="dk1"/>
              </a:buClr>
              <a:buSzPts val="2800"/>
              <a:buFont typeface="Heebo"/>
              <a:buNone/>
              <a:defRPr sz="2800">
                <a:solidFill>
                  <a:schemeClr val="dk1"/>
                </a:solidFill>
                <a:latin typeface="Heebo"/>
                <a:ea typeface="Heebo"/>
                <a:cs typeface="Heebo"/>
                <a:sym typeface="Heebo"/>
              </a:defRPr>
            </a:lvl4pPr>
            <a:lvl5pPr lvl="4">
              <a:spcBef>
                <a:spcPts val="0"/>
              </a:spcBef>
              <a:spcAft>
                <a:spcPts val="0"/>
              </a:spcAft>
              <a:buClr>
                <a:schemeClr val="dk1"/>
              </a:buClr>
              <a:buSzPts val="2800"/>
              <a:buFont typeface="Heebo"/>
              <a:buNone/>
              <a:defRPr sz="2800">
                <a:solidFill>
                  <a:schemeClr val="dk1"/>
                </a:solidFill>
                <a:latin typeface="Heebo"/>
                <a:ea typeface="Heebo"/>
                <a:cs typeface="Heebo"/>
                <a:sym typeface="Heebo"/>
              </a:defRPr>
            </a:lvl5pPr>
            <a:lvl6pPr lvl="5">
              <a:spcBef>
                <a:spcPts val="0"/>
              </a:spcBef>
              <a:spcAft>
                <a:spcPts val="0"/>
              </a:spcAft>
              <a:buClr>
                <a:schemeClr val="dk1"/>
              </a:buClr>
              <a:buSzPts val="2800"/>
              <a:buFont typeface="Heebo"/>
              <a:buNone/>
              <a:defRPr sz="2800">
                <a:solidFill>
                  <a:schemeClr val="dk1"/>
                </a:solidFill>
                <a:latin typeface="Heebo"/>
                <a:ea typeface="Heebo"/>
                <a:cs typeface="Heebo"/>
                <a:sym typeface="Heebo"/>
              </a:defRPr>
            </a:lvl6pPr>
            <a:lvl7pPr lvl="6">
              <a:spcBef>
                <a:spcPts val="0"/>
              </a:spcBef>
              <a:spcAft>
                <a:spcPts val="0"/>
              </a:spcAft>
              <a:buClr>
                <a:schemeClr val="dk1"/>
              </a:buClr>
              <a:buSzPts val="2800"/>
              <a:buFont typeface="Heebo"/>
              <a:buNone/>
              <a:defRPr sz="2800">
                <a:solidFill>
                  <a:schemeClr val="dk1"/>
                </a:solidFill>
                <a:latin typeface="Heebo"/>
                <a:ea typeface="Heebo"/>
                <a:cs typeface="Heebo"/>
                <a:sym typeface="Heebo"/>
              </a:defRPr>
            </a:lvl7pPr>
            <a:lvl8pPr lvl="7">
              <a:spcBef>
                <a:spcPts val="0"/>
              </a:spcBef>
              <a:spcAft>
                <a:spcPts val="0"/>
              </a:spcAft>
              <a:buClr>
                <a:schemeClr val="dk1"/>
              </a:buClr>
              <a:buSzPts val="2800"/>
              <a:buFont typeface="Heebo"/>
              <a:buNone/>
              <a:defRPr sz="2800">
                <a:solidFill>
                  <a:schemeClr val="dk1"/>
                </a:solidFill>
                <a:latin typeface="Heebo"/>
                <a:ea typeface="Heebo"/>
                <a:cs typeface="Heebo"/>
                <a:sym typeface="Heebo"/>
              </a:defRPr>
            </a:lvl8pPr>
            <a:lvl9pPr lvl="8">
              <a:spcBef>
                <a:spcPts val="0"/>
              </a:spcBef>
              <a:spcAft>
                <a:spcPts val="0"/>
              </a:spcAft>
              <a:buClr>
                <a:schemeClr val="dk1"/>
              </a:buClr>
              <a:buSzPts val="2800"/>
              <a:buFont typeface="Heebo"/>
              <a:buNone/>
              <a:defRPr sz="2800">
                <a:solidFill>
                  <a:schemeClr val="dk1"/>
                </a:solidFill>
                <a:latin typeface="Heebo"/>
                <a:ea typeface="Heebo"/>
                <a:cs typeface="Heebo"/>
                <a:sym typeface="Heebo"/>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1"/>
              </a:buClr>
              <a:buSzPts val="1800"/>
              <a:buFont typeface="Heebo Light"/>
              <a:buChar char="●"/>
              <a:defRPr sz="1800">
                <a:solidFill>
                  <a:schemeClr val="dk1"/>
                </a:solidFill>
                <a:latin typeface="Heebo Light"/>
                <a:ea typeface="Heebo Light"/>
                <a:cs typeface="Heebo Light"/>
                <a:sym typeface="Heebo Light"/>
              </a:defRPr>
            </a:lvl1pPr>
            <a:lvl2pPr marL="914400" lvl="1" indent="-317500">
              <a:lnSpc>
                <a:spcPct val="115000"/>
              </a:lnSpc>
              <a:spcBef>
                <a:spcPts val="0"/>
              </a:spcBef>
              <a:spcAft>
                <a:spcPts val="0"/>
              </a:spcAft>
              <a:buClr>
                <a:schemeClr val="dk1"/>
              </a:buClr>
              <a:buSzPts val="1400"/>
              <a:buFont typeface="Heebo Light"/>
              <a:buChar char="○"/>
              <a:defRPr>
                <a:solidFill>
                  <a:schemeClr val="dk1"/>
                </a:solidFill>
                <a:latin typeface="Heebo Light"/>
                <a:ea typeface="Heebo Light"/>
                <a:cs typeface="Heebo Light"/>
                <a:sym typeface="Heebo Light"/>
              </a:defRPr>
            </a:lvl2pPr>
            <a:lvl3pPr marL="1371600" lvl="2" indent="-317500">
              <a:lnSpc>
                <a:spcPct val="115000"/>
              </a:lnSpc>
              <a:spcBef>
                <a:spcPts val="0"/>
              </a:spcBef>
              <a:spcAft>
                <a:spcPts val="0"/>
              </a:spcAft>
              <a:buClr>
                <a:schemeClr val="dk1"/>
              </a:buClr>
              <a:buSzPts val="1400"/>
              <a:buFont typeface="Heebo Light"/>
              <a:buChar char="■"/>
              <a:defRPr>
                <a:solidFill>
                  <a:schemeClr val="dk1"/>
                </a:solidFill>
                <a:latin typeface="Heebo Light"/>
                <a:ea typeface="Heebo Light"/>
                <a:cs typeface="Heebo Light"/>
                <a:sym typeface="Heebo Light"/>
              </a:defRPr>
            </a:lvl3pPr>
            <a:lvl4pPr marL="1828800" lvl="3" indent="-317500">
              <a:lnSpc>
                <a:spcPct val="115000"/>
              </a:lnSpc>
              <a:spcBef>
                <a:spcPts val="0"/>
              </a:spcBef>
              <a:spcAft>
                <a:spcPts val="0"/>
              </a:spcAft>
              <a:buClr>
                <a:schemeClr val="dk1"/>
              </a:buClr>
              <a:buSzPts val="1400"/>
              <a:buFont typeface="Heebo Light"/>
              <a:buChar char="●"/>
              <a:defRPr>
                <a:solidFill>
                  <a:schemeClr val="dk1"/>
                </a:solidFill>
                <a:latin typeface="Heebo Light"/>
                <a:ea typeface="Heebo Light"/>
                <a:cs typeface="Heebo Light"/>
                <a:sym typeface="Heebo Light"/>
              </a:defRPr>
            </a:lvl4pPr>
            <a:lvl5pPr marL="2286000" lvl="4" indent="-317500">
              <a:lnSpc>
                <a:spcPct val="115000"/>
              </a:lnSpc>
              <a:spcBef>
                <a:spcPts val="0"/>
              </a:spcBef>
              <a:spcAft>
                <a:spcPts val="0"/>
              </a:spcAft>
              <a:buClr>
                <a:schemeClr val="dk1"/>
              </a:buClr>
              <a:buSzPts val="1400"/>
              <a:buFont typeface="Heebo Light"/>
              <a:buChar char="○"/>
              <a:defRPr>
                <a:solidFill>
                  <a:schemeClr val="dk1"/>
                </a:solidFill>
                <a:latin typeface="Heebo Light"/>
                <a:ea typeface="Heebo Light"/>
                <a:cs typeface="Heebo Light"/>
                <a:sym typeface="Heebo Light"/>
              </a:defRPr>
            </a:lvl5pPr>
            <a:lvl6pPr marL="2743200" lvl="5" indent="-317500">
              <a:lnSpc>
                <a:spcPct val="115000"/>
              </a:lnSpc>
              <a:spcBef>
                <a:spcPts val="0"/>
              </a:spcBef>
              <a:spcAft>
                <a:spcPts val="0"/>
              </a:spcAft>
              <a:buClr>
                <a:schemeClr val="dk1"/>
              </a:buClr>
              <a:buSzPts val="1400"/>
              <a:buFont typeface="Heebo Light"/>
              <a:buChar char="■"/>
              <a:defRPr>
                <a:solidFill>
                  <a:schemeClr val="dk1"/>
                </a:solidFill>
                <a:latin typeface="Heebo Light"/>
                <a:ea typeface="Heebo Light"/>
                <a:cs typeface="Heebo Light"/>
                <a:sym typeface="Heebo Light"/>
              </a:defRPr>
            </a:lvl6pPr>
            <a:lvl7pPr marL="3200400" lvl="6" indent="-317500">
              <a:lnSpc>
                <a:spcPct val="115000"/>
              </a:lnSpc>
              <a:spcBef>
                <a:spcPts val="0"/>
              </a:spcBef>
              <a:spcAft>
                <a:spcPts val="0"/>
              </a:spcAft>
              <a:buClr>
                <a:schemeClr val="dk1"/>
              </a:buClr>
              <a:buSzPts val="1400"/>
              <a:buFont typeface="Heebo Light"/>
              <a:buChar char="●"/>
              <a:defRPr>
                <a:solidFill>
                  <a:schemeClr val="dk1"/>
                </a:solidFill>
                <a:latin typeface="Heebo Light"/>
                <a:ea typeface="Heebo Light"/>
                <a:cs typeface="Heebo Light"/>
                <a:sym typeface="Heebo Light"/>
              </a:defRPr>
            </a:lvl7pPr>
            <a:lvl8pPr marL="3657600" lvl="7" indent="-317500">
              <a:lnSpc>
                <a:spcPct val="115000"/>
              </a:lnSpc>
              <a:spcBef>
                <a:spcPts val="0"/>
              </a:spcBef>
              <a:spcAft>
                <a:spcPts val="0"/>
              </a:spcAft>
              <a:buClr>
                <a:schemeClr val="dk1"/>
              </a:buClr>
              <a:buSzPts val="1400"/>
              <a:buFont typeface="Heebo Light"/>
              <a:buChar char="○"/>
              <a:defRPr>
                <a:solidFill>
                  <a:schemeClr val="dk1"/>
                </a:solidFill>
                <a:latin typeface="Heebo Light"/>
                <a:ea typeface="Heebo Light"/>
                <a:cs typeface="Heebo Light"/>
                <a:sym typeface="Heebo Light"/>
              </a:defRPr>
            </a:lvl8pPr>
            <a:lvl9pPr marL="4114800" lvl="8" indent="-317500">
              <a:lnSpc>
                <a:spcPct val="115000"/>
              </a:lnSpc>
              <a:spcBef>
                <a:spcPts val="0"/>
              </a:spcBef>
              <a:spcAft>
                <a:spcPts val="0"/>
              </a:spcAft>
              <a:buClr>
                <a:schemeClr val="dk1"/>
              </a:buClr>
              <a:buSzPts val="1400"/>
              <a:buFont typeface="Heebo Light"/>
              <a:buChar char="■"/>
              <a:defRPr>
                <a:solidFill>
                  <a:schemeClr val="dk1"/>
                </a:solidFill>
                <a:latin typeface="Heebo Light"/>
                <a:ea typeface="Heebo Light"/>
                <a:cs typeface="Heebo Light"/>
                <a:sym typeface="Heebo Light"/>
              </a:defRPr>
            </a:lvl9pPr>
          </a:lstStyle>
          <a:p>
            <a:endParaRPr/>
          </a:p>
        </p:txBody>
      </p:sp>
      <p:sp>
        <p:nvSpPr>
          <p:cNvPr id="8" name="Google Shape;8;p1"/>
          <p:cNvSpPr txBox="1">
            <a:spLocks noGrp="1"/>
          </p:cNvSpPr>
          <p:nvPr>
            <p:ph type="sldNum" idx="12"/>
          </p:nvPr>
        </p:nvSpPr>
        <p:spPr>
          <a:xfrm>
            <a:off x="8472450" y="4857175"/>
            <a:ext cx="548700" cy="231000"/>
          </a:xfrm>
          <a:prstGeom prst="rect">
            <a:avLst/>
          </a:prstGeom>
          <a:noFill/>
          <a:ln>
            <a:noFill/>
          </a:ln>
        </p:spPr>
        <p:txBody>
          <a:bodyPr spcFirstLastPara="1" wrap="square" lIns="91425" tIns="91425" rIns="91425" bIns="91425" anchor="b" anchorCtr="0">
            <a:normAutofit fontScale="77500" lnSpcReduction="20000"/>
          </a:bodyPr>
          <a:lstStyle>
            <a:lvl1pPr lvl="0" algn="r">
              <a:buNone/>
              <a:defRPr sz="500">
                <a:solidFill>
                  <a:srgbClr val="00659B"/>
                </a:solidFill>
                <a:latin typeface="Heebo Light"/>
                <a:ea typeface="Heebo Light"/>
                <a:cs typeface="Heebo Light"/>
                <a:sym typeface="Heebo Light"/>
              </a:defRPr>
            </a:lvl1pPr>
            <a:lvl2pPr lvl="1" algn="r">
              <a:buNone/>
              <a:defRPr sz="500">
                <a:solidFill>
                  <a:srgbClr val="00659B"/>
                </a:solidFill>
                <a:latin typeface="Heebo Light"/>
                <a:ea typeface="Heebo Light"/>
                <a:cs typeface="Heebo Light"/>
                <a:sym typeface="Heebo Light"/>
              </a:defRPr>
            </a:lvl2pPr>
            <a:lvl3pPr lvl="2" algn="r">
              <a:buNone/>
              <a:defRPr sz="500">
                <a:solidFill>
                  <a:srgbClr val="00659B"/>
                </a:solidFill>
                <a:latin typeface="Heebo Light"/>
                <a:ea typeface="Heebo Light"/>
                <a:cs typeface="Heebo Light"/>
                <a:sym typeface="Heebo Light"/>
              </a:defRPr>
            </a:lvl3pPr>
            <a:lvl4pPr lvl="3" algn="r">
              <a:buNone/>
              <a:defRPr sz="500">
                <a:solidFill>
                  <a:srgbClr val="00659B"/>
                </a:solidFill>
                <a:latin typeface="Heebo Light"/>
                <a:ea typeface="Heebo Light"/>
                <a:cs typeface="Heebo Light"/>
                <a:sym typeface="Heebo Light"/>
              </a:defRPr>
            </a:lvl4pPr>
            <a:lvl5pPr lvl="4" algn="r">
              <a:buNone/>
              <a:defRPr sz="500">
                <a:solidFill>
                  <a:srgbClr val="00659B"/>
                </a:solidFill>
                <a:latin typeface="Heebo Light"/>
                <a:ea typeface="Heebo Light"/>
                <a:cs typeface="Heebo Light"/>
                <a:sym typeface="Heebo Light"/>
              </a:defRPr>
            </a:lvl5pPr>
            <a:lvl6pPr lvl="5" algn="r">
              <a:buNone/>
              <a:defRPr sz="500">
                <a:solidFill>
                  <a:srgbClr val="00659B"/>
                </a:solidFill>
                <a:latin typeface="Heebo Light"/>
                <a:ea typeface="Heebo Light"/>
                <a:cs typeface="Heebo Light"/>
                <a:sym typeface="Heebo Light"/>
              </a:defRPr>
            </a:lvl6pPr>
            <a:lvl7pPr lvl="6" algn="r">
              <a:buNone/>
              <a:defRPr sz="500">
                <a:solidFill>
                  <a:srgbClr val="00659B"/>
                </a:solidFill>
                <a:latin typeface="Heebo Light"/>
                <a:ea typeface="Heebo Light"/>
                <a:cs typeface="Heebo Light"/>
                <a:sym typeface="Heebo Light"/>
              </a:defRPr>
            </a:lvl7pPr>
            <a:lvl8pPr lvl="7" algn="r">
              <a:buNone/>
              <a:defRPr sz="500">
                <a:solidFill>
                  <a:srgbClr val="00659B"/>
                </a:solidFill>
                <a:latin typeface="Heebo Light"/>
                <a:ea typeface="Heebo Light"/>
                <a:cs typeface="Heebo Light"/>
                <a:sym typeface="Heebo Light"/>
              </a:defRPr>
            </a:lvl8pPr>
            <a:lvl9pPr lvl="8" algn="r">
              <a:buNone/>
              <a:defRPr sz="500">
                <a:solidFill>
                  <a:srgbClr val="00659B"/>
                </a:solidFill>
                <a:latin typeface="Heebo Light"/>
                <a:ea typeface="Heebo Light"/>
                <a:cs typeface="Heebo Light"/>
                <a:sym typeface="Heebo Light"/>
              </a:defRPr>
            </a:lvl9pPr>
          </a:lstStyle>
          <a:p>
            <a:pPr marL="0" lvl="0" indent="0" algn="r" rtl="0">
              <a:spcBef>
                <a:spcPts val="0"/>
              </a:spcBef>
              <a:spcAft>
                <a:spcPts val="0"/>
              </a:spcAft>
              <a:buNone/>
            </a:pPr>
            <a:fld id="{00000000-1234-1234-1234-123412341234}" type="slidenum">
              <a:rPr lang="en-GB"/>
              <a:t>‹#›</a:t>
            </a:fld>
            <a:endParaRPr/>
          </a:p>
        </p:txBody>
      </p:sp>
      <p:sp>
        <p:nvSpPr>
          <p:cNvPr id="9" name="Google Shape;9;p1"/>
          <p:cNvSpPr txBox="1"/>
          <p:nvPr/>
        </p:nvSpPr>
        <p:spPr>
          <a:xfrm>
            <a:off x="6654650" y="4857175"/>
            <a:ext cx="2076900" cy="2310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en-GB" sz="300" baseline="-25000">
                <a:solidFill>
                  <a:srgbClr val="00659B"/>
                </a:solidFill>
                <a:latin typeface="Heebo Light"/>
                <a:ea typeface="Heebo Light"/>
                <a:cs typeface="Heebo Light"/>
                <a:sym typeface="Heebo Light"/>
              </a:rPr>
              <a:t>©Health Research Council 2025</a:t>
            </a:r>
            <a:endParaRPr sz="300" baseline="-25000">
              <a:solidFill>
                <a:srgbClr val="00659B"/>
              </a:solidFill>
              <a:latin typeface="Heebo Light"/>
              <a:ea typeface="Heebo Light"/>
              <a:cs typeface="Heebo Light"/>
              <a:sym typeface="Heebo Light"/>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2" r:id="rId3"/>
    <p:sldLayoutId id="2147483653" r:id="rId4"/>
    <p:sldLayoutId id="2147483655" r:id="rId5"/>
    <p:sldLayoutId id="2147483656" r:id="rId6"/>
    <p:sldLayoutId id="2147483657" r:id="rId7"/>
    <p:sldLayoutId id="2147483658" r:id="rId8"/>
    <p:sldLayoutId id="2147483659" r:id="rId9"/>
    <p:sldLayoutId id="2147483662" r:id="rId10"/>
    <p:sldLayoutId id="2147483663" r:id="rId11"/>
    <p:sldLayoutId id="2147483664" r:id="rId12"/>
    <p:sldLayoutId id="2147483665"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454">
          <p15:clr>
            <a:srgbClr val="E46962"/>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hyperlink" Target="https://gateway.hrc.govt.nz" TargetMode="External"/><Relationship Id="rId2" Type="http://schemas.openxmlformats.org/officeDocument/2006/relationships/notesSlide" Target="../notesSlides/notesSlide25.xml"/><Relationship Id="rId1" Type="http://schemas.openxmlformats.org/officeDocument/2006/relationships/slideLayout" Target="../slideLayouts/slideLayout4.xml"/><Relationship Id="rId5" Type="http://schemas.openxmlformats.org/officeDocument/2006/relationships/hyperlink" Target="mailto:info@hrc.govt.nz" TargetMode="External"/><Relationship Id="rId4" Type="http://schemas.openxmlformats.org/officeDocument/2006/relationships/hyperlink" Target="https://www.hrc.govt.nz/resources/hrc-research-investment-plan" TargetMode="Externa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59B"/>
        </a:solidFill>
        <a:effectLst/>
      </p:bgPr>
    </p:bg>
    <p:spTree>
      <p:nvGrpSpPr>
        <p:cNvPr id="1" name="Shape 160"/>
        <p:cNvGrpSpPr/>
        <p:nvPr/>
      </p:nvGrpSpPr>
      <p:grpSpPr>
        <a:xfrm>
          <a:off x="0" y="0"/>
          <a:ext cx="0" cy="0"/>
          <a:chOff x="0" y="0"/>
          <a:chExt cx="0" cy="0"/>
        </a:xfrm>
      </p:grpSpPr>
      <p:sp>
        <p:nvSpPr>
          <p:cNvPr id="161" name="Google Shape;161;p25"/>
          <p:cNvSpPr txBox="1">
            <a:spLocks noGrp="1"/>
          </p:cNvSpPr>
          <p:nvPr>
            <p:ph type="title"/>
          </p:nvPr>
        </p:nvSpPr>
        <p:spPr>
          <a:xfrm>
            <a:off x="699574" y="1561950"/>
            <a:ext cx="6174191" cy="2034000"/>
          </a:xfrm>
          <a:prstGeom prst="rect">
            <a:avLst/>
          </a:prstGeom>
        </p:spPr>
        <p:txBody>
          <a:bodyPr spcFirstLastPara="1" wrap="square" lIns="91425" tIns="91425" rIns="91425" bIns="91425" anchor="ctr" anchorCtr="0">
            <a:normAutofit fontScale="90000"/>
          </a:bodyPr>
          <a:lstStyle/>
          <a:p>
            <a:pPr marL="0" lvl="0" indent="0" algn="l" rtl="0">
              <a:spcBef>
                <a:spcPts val="0"/>
              </a:spcBef>
              <a:spcAft>
                <a:spcPts val="0"/>
              </a:spcAft>
              <a:buNone/>
            </a:pPr>
            <a:r>
              <a:rPr lang="en-US" sz="4800"/>
              <a:t>2027 Project and Programme Grant Rounds</a:t>
            </a:r>
            <a:endParaRPr lang="en-GB" sz="4800">
              <a:solidFill>
                <a:schemeClr val="lt1"/>
              </a:solidFill>
            </a:endParaRPr>
          </a:p>
        </p:txBody>
      </p:sp>
      <p:sp>
        <p:nvSpPr>
          <p:cNvPr id="3" name="Subtitle 2">
            <a:extLst>
              <a:ext uri="{FF2B5EF4-FFF2-40B4-BE49-F238E27FC236}">
                <a16:creationId xmlns:a16="http://schemas.microsoft.com/office/drawing/2014/main" id="{B4200911-3CBF-CDB4-723B-72A35DF95F6C}"/>
              </a:ext>
            </a:extLst>
          </p:cNvPr>
          <p:cNvSpPr>
            <a:spLocks noGrp="1"/>
          </p:cNvSpPr>
          <p:nvPr>
            <p:ph type="subTitle" idx="1"/>
          </p:nvPr>
        </p:nvSpPr>
        <p:spPr>
          <a:xfrm>
            <a:off x="699575" y="3590567"/>
            <a:ext cx="7944344" cy="776481"/>
          </a:xfrm>
        </p:spPr>
        <p:txBody>
          <a:bodyPr>
            <a:normAutofit fontScale="92500" lnSpcReduction="10000"/>
          </a:bodyPr>
          <a:lstStyle/>
          <a:p>
            <a:r>
              <a:rPr lang="en-NZ"/>
              <a:t>Tolotea Lanumata, </a:t>
            </a:r>
            <a:r>
              <a:rPr lang="en-NZ" sz="1900"/>
              <a:t>Katie Palastanga, Toni Liu, Ami Patel &amp; Le-Shan Pomana-Wesley</a:t>
            </a:r>
            <a:endParaRPr lang="en-NZ"/>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B401A2-0A39-282A-1930-FDC5309A8B86}"/>
            </a:ext>
          </a:extLst>
        </p:cNvPr>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355049D6-DF4E-609F-16A1-662FB5BC9AAE}"/>
              </a:ext>
            </a:extLst>
          </p:cNvPr>
          <p:cNvGraphicFramePr>
            <a:graphicFrameLocks noGrp="1"/>
          </p:cNvGraphicFramePr>
          <p:nvPr>
            <p:extLst>
              <p:ext uri="{D42A27DB-BD31-4B8C-83A1-F6EECF244321}">
                <p14:modId xmlns:p14="http://schemas.microsoft.com/office/powerpoint/2010/main" val="3670517049"/>
              </p:ext>
            </p:extLst>
          </p:nvPr>
        </p:nvGraphicFramePr>
        <p:xfrm>
          <a:off x="638298" y="1039090"/>
          <a:ext cx="7866860" cy="3364023"/>
        </p:xfrm>
        <a:graphic>
          <a:graphicData uri="http://schemas.openxmlformats.org/drawingml/2006/table">
            <a:tbl>
              <a:tblPr firstRow="1" bandRow="1">
                <a:tableStyleId>{69012ECD-51FC-41F1-AA8D-1B2483CD663E}</a:tableStyleId>
              </a:tblPr>
              <a:tblGrid>
                <a:gridCol w="3933430">
                  <a:extLst>
                    <a:ext uri="{9D8B030D-6E8A-4147-A177-3AD203B41FA5}">
                      <a16:colId xmlns:a16="http://schemas.microsoft.com/office/drawing/2014/main" val="2790866597"/>
                    </a:ext>
                  </a:extLst>
                </a:gridCol>
                <a:gridCol w="3933430">
                  <a:extLst>
                    <a:ext uri="{9D8B030D-6E8A-4147-A177-3AD203B41FA5}">
                      <a16:colId xmlns:a16="http://schemas.microsoft.com/office/drawing/2014/main" val="4066541993"/>
                    </a:ext>
                  </a:extLst>
                </a:gridCol>
              </a:tblGrid>
              <a:tr h="460168">
                <a:tc>
                  <a:txBody>
                    <a:bodyPr/>
                    <a:lstStyle/>
                    <a:p>
                      <a:r>
                        <a:rPr lang="en-GB" sz="1800"/>
                        <a:t>Projects</a:t>
                      </a:r>
                    </a:p>
                  </a:txBody>
                  <a:tcPr anchor="ctr">
                    <a:lnR w="12700">
                      <a:solidFill>
                        <a:schemeClr val="accent1"/>
                      </a:solidFill>
                    </a:lnR>
                  </a:tcPr>
                </a:tc>
                <a:tc>
                  <a:txBody>
                    <a:bodyPr/>
                    <a:lstStyle/>
                    <a:p>
                      <a:r>
                        <a:rPr lang="en-GB" sz="1800"/>
                        <a:t>Programmes</a:t>
                      </a:r>
                    </a:p>
                  </a:txBody>
                  <a:tcPr anchor="ctr">
                    <a:lnL w="12700">
                      <a:solidFill>
                        <a:schemeClr val="accent1"/>
                      </a:solidFill>
                    </a:lnL>
                  </a:tcPr>
                </a:tc>
                <a:extLst>
                  <a:ext uri="{0D108BD9-81ED-4DB2-BD59-A6C34878D82A}">
                    <a16:rowId xmlns:a16="http://schemas.microsoft.com/office/drawing/2014/main" val="763012436"/>
                  </a:ext>
                </a:extLst>
              </a:tr>
              <a:tr h="2746539">
                <a:tc>
                  <a:txBody>
                    <a:bodyPr/>
                    <a:lstStyle/>
                    <a:p>
                      <a:pPr marL="114300" marR="0" lvl="0" indent="0" algn="l">
                        <a:lnSpc>
                          <a:spcPct val="114999"/>
                        </a:lnSpc>
                        <a:spcBef>
                          <a:spcPts val="0"/>
                        </a:spcBef>
                        <a:spcAft>
                          <a:spcPts val="0"/>
                        </a:spcAft>
                        <a:buNone/>
                      </a:pPr>
                      <a:r>
                        <a:rPr lang="en-US" sz="1800" u="sng" strike="noStrike" noProof="0" dirty="0">
                          <a:solidFill>
                            <a:srgbClr val="000000"/>
                          </a:solidFill>
                        </a:rPr>
                        <a:t>Investment streams:</a:t>
                      </a:r>
                    </a:p>
                    <a:p>
                      <a:pPr marL="285750" marR="0" lvl="0" indent="-285750" algn="l">
                        <a:lnSpc>
                          <a:spcPct val="114999"/>
                        </a:lnSpc>
                        <a:spcBef>
                          <a:spcPts val="0"/>
                        </a:spcBef>
                        <a:spcAft>
                          <a:spcPts val="0"/>
                        </a:spcAft>
                        <a:buClr>
                          <a:srgbClr val="000000"/>
                        </a:buClr>
                        <a:buFont typeface="Courier New,monospace"/>
                        <a:buChar char="o"/>
                      </a:pPr>
                      <a:r>
                        <a:rPr lang="en-US" sz="1800" u="none" strike="noStrike" noProof="0" dirty="0">
                          <a:solidFill>
                            <a:srgbClr val="000000"/>
                          </a:solidFill>
                        </a:rPr>
                        <a:t>General </a:t>
                      </a:r>
                    </a:p>
                    <a:p>
                      <a:pPr marL="285750" marR="0" lvl="0" indent="-285750" algn="l">
                        <a:lnSpc>
                          <a:spcPct val="114999"/>
                        </a:lnSpc>
                        <a:spcBef>
                          <a:spcPts val="0"/>
                        </a:spcBef>
                        <a:spcAft>
                          <a:spcPts val="0"/>
                        </a:spcAft>
                        <a:buClr>
                          <a:srgbClr val="000000"/>
                        </a:buClr>
                        <a:buFont typeface="Courier New,monospace"/>
                        <a:buChar char="o"/>
                      </a:pPr>
                      <a:r>
                        <a:rPr lang="en-US" sz="1800" u="none" strike="noStrike" noProof="0" dirty="0" err="1">
                          <a:solidFill>
                            <a:srgbClr val="000000"/>
                          </a:solidFill>
                        </a:rPr>
                        <a:t>Rangahau</a:t>
                      </a:r>
                      <a:r>
                        <a:rPr lang="en-US" sz="1800" u="none" strike="noStrike" noProof="0" dirty="0">
                          <a:solidFill>
                            <a:srgbClr val="000000"/>
                          </a:solidFill>
                        </a:rPr>
                        <a:t> Hauora Māori</a:t>
                      </a:r>
                    </a:p>
                    <a:p>
                      <a:pPr marL="285750" marR="0" lvl="0" indent="-285750" algn="l">
                        <a:lnSpc>
                          <a:spcPct val="114999"/>
                        </a:lnSpc>
                        <a:spcBef>
                          <a:spcPts val="0"/>
                        </a:spcBef>
                        <a:spcAft>
                          <a:spcPts val="0"/>
                        </a:spcAft>
                        <a:buClr>
                          <a:srgbClr val="000000"/>
                        </a:buClr>
                        <a:buFont typeface="Courier New,monospace"/>
                        <a:buChar char="o"/>
                      </a:pPr>
                      <a:r>
                        <a:rPr lang="en-US" sz="1800" u="none" strike="noStrike" noProof="0" dirty="0">
                          <a:solidFill>
                            <a:srgbClr val="000000"/>
                          </a:solidFill>
                        </a:rPr>
                        <a:t>Pacific </a:t>
                      </a:r>
                    </a:p>
                    <a:p>
                      <a:pPr marL="114300" marR="0" lvl="0" indent="0" algn="l">
                        <a:lnSpc>
                          <a:spcPct val="114999"/>
                        </a:lnSpc>
                        <a:spcBef>
                          <a:spcPts val="0"/>
                        </a:spcBef>
                        <a:spcAft>
                          <a:spcPts val="0"/>
                        </a:spcAft>
                        <a:buNone/>
                      </a:pPr>
                      <a:endParaRPr lang="en-US" sz="1800" u="none" strike="noStrike" noProof="0" dirty="0">
                        <a:solidFill>
                          <a:srgbClr val="000000"/>
                        </a:solidFill>
                      </a:endParaRPr>
                    </a:p>
                    <a:p>
                      <a:pPr marL="114300" marR="0" lvl="0" indent="0" algn="l">
                        <a:lnSpc>
                          <a:spcPct val="114999"/>
                        </a:lnSpc>
                        <a:spcBef>
                          <a:spcPts val="0"/>
                        </a:spcBef>
                        <a:spcAft>
                          <a:spcPts val="0"/>
                        </a:spcAft>
                        <a:buNone/>
                      </a:pPr>
                      <a:r>
                        <a:rPr lang="en-US" sz="1800" u="sng" strike="noStrike" noProof="0" dirty="0">
                          <a:solidFill>
                            <a:srgbClr val="000000"/>
                          </a:solidFill>
                        </a:rPr>
                        <a:t>Budget:</a:t>
                      </a:r>
                      <a:r>
                        <a:rPr lang="en-US" sz="1800" u="none" strike="noStrike" noProof="0" dirty="0">
                          <a:solidFill>
                            <a:srgbClr val="000000"/>
                          </a:solidFill>
                        </a:rPr>
                        <a:t> up to $1.2M ($1.44M for clinical trials)</a:t>
                      </a:r>
                      <a:endParaRPr lang="en-GB" sz="1800" dirty="0"/>
                    </a:p>
                    <a:p>
                      <a:pPr marL="114300" marR="0" lvl="0" indent="0" algn="l">
                        <a:lnSpc>
                          <a:spcPct val="114999"/>
                        </a:lnSpc>
                        <a:spcBef>
                          <a:spcPts val="0"/>
                        </a:spcBef>
                        <a:spcAft>
                          <a:spcPts val="0"/>
                        </a:spcAft>
                        <a:buNone/>
                      </a:pPr>
                      <a:endParaRPr lang="en-GB" sz="1800" dirty="0"/>
                    </a:p>
                    <a:p>
                      <a:pPr marL="114300" marR="0" lvl="0" indent="0" algn="l">
                        <a:lnSpc>
                          <a:spcPct val="114999"/>
                        </a:lnSpc>
                        <a:spcBef>
                          <a:spcPts val="0"/>
                        </a:spcBef>
                        <a:spcAft>
                          <a:spcPts val="0"/>
                        </a:spcAft>
                        <a:buNone/>
                      </a:pPr>
                      <a:r>
                        <a:rPr lang="en-GB" sz="1800" u="sng" dirty="0"/>
                        <a:t>Timeframe:</a:t>
                      </a:r>
                      <a:r>
                        <a:rPr lang="en-GB" sz="1800" dirty="0"/>
                        <a:t> Up to 3 years</a:t>
                      </a:r>
                    </a:p>
                  </a:txBody>
                  <a:tcPr>
                    <a:lnR w="12700">
                      <a:solidFill>
                        <a:schemeClr val="accent1"/>
                      </a:solidFill>
                    </a:lnR>
                  </a:tcPr>
                </a:tc>
                <a:tc>
                  <a:txBody>
                    <a:bodyPr/>
                    <a:lstStyle/>
                    <a:p>
                      <a:pPr marL="114300" marR="0" lvl="0" indent="0" algn="l">
                        <a:lnSpc>
                          <a:spcPct val="114999"/>
                        </a:lnSpc>
                        <a:spcBef>
                          <a:spcPts val="0"/>
                        </a:spcBef>
                        <a:spcAft>
                          <a:spcPts val="0"/>
                        </a:spcAft>
                        <a:buNone/>
                      </a:pPr>
                      <a:r>
                        <a:rPr lang="en-US" sz="1800" u="sng" strike="noStrike" noProof="0" dirty="0">
                          <a:solidFill>
                            <a:srgbClr val="000000"/>
                          </a:solidFill>
                        </a:rPr>
                        <a:t>Investment streams:</a:t>
                      </a:r>
                    </a:p>
                    <a:p>
                      <a:pPr marL="285750" marR="0" lvl="0" indent="-285750" algn="l">
                        <a:lnSpc>
                          <a:spcPct val="114999"/>
                        </a:lnSpc>
                        <a:spcBef>
                          <a:spcPts val="0"/>
                        </a:spcBef>
                        <a:spcAft>
                          <a:spcPts val="0"/>
                        </a:spcAft>
                        <a:buClr>
                          <a:srgbClr val="000000"/>
                        </a:buClr>
                        <a:buFont typeface="Courier New,monospace"/>
                        <a:buChar char="o"/>
                      </a:pPr>
                      <a:r>
                        <a:rPr lang="en-US" sz="1800" u="none" strike="noStrike" noProof="0" dirty="0">
                          <a:solidFill>
                            <a:srgbClr val="000000"/>
                          </a:solidFill>
                        </a:rPr>
                        <a:t>General </a:t>
                      </a:r>
                    </a:p>
                    <a:p>
                      <a:pPr marL="285750" marR="0" lvl="0" indent="-285750" algn="l">
                        <a:lnSpc>
                          <a:spcPct val="114999"/>
                        </a:lnSpc>
                        <a:spcBef>
                          <a:spcPts val="0"/>
                        </a:spcBef>
                        <a:spcAft>
                          <a:spcPts val="0"/>
                        </a:spcAft>
                        <a:buClr>
                          <a:srgbClr val="000000"/>
                        </a:buClr>
                        <a:buFont typeface="Courier New,monospace"/>
                        <a:buChar char="o"/>
                      </a:pPr>
                      <a:r>
                        <a:rPr lang="en-US" sz="1800" u="none" strike="noStrike" noProof="0" dirty="0" err="1">
                          <a:solidFill>
                            <a:srgbClr val="000000"/>
                          </a:solidFill>
                        </a:rPr>
                        <a:t>Rangahau</a:t>
                      </a:r>
                      <a:r>
                        <a:rPr lang="en-US" sz="1800" u="none" strike="noStrike" noProof="0" dirty="0">
                          <a:solidFill>
                            <a:srgbClr val="000000"/>
                          </a:solidFill>
                        </a:rPr>
                        <a:t> Hauora M</a:t>
                      </a:r>
                      <a:r>
                        <a:rPr lang="mi-NZ" sz="1800" u="none" strike="noStrike" noProof="0" dirty="0" err="1">
                          <a:solidFill>
                            <a:srgbClr val="000000"/>
                          </a:solidFill>
                        </a:rPr>
                        <a:t>āori</a:t>
                      </a:r>
                      <a:r>
                        <a:rPr lang="mi-NZ" sz="1800" u="none" strike="noStrike" noProof="0" dirty="0">
                          <a:solidFill>
                            <a:srgbClr val="000000"/>
                          </a:solidFill>
                        </a:rPr>
                        <a:t> </a:t>
                      </a:r>
                    </a:p>
                    <a:p>
                      <a:pPr marL="114300" marR="0" lvl="0" indent="0" algn="l">
                        <a:lnSpc>
                          <a:spcPct val="114999"/>
                        </a:lnSpc>
                        <a:spcBef>
                          <a:spcPts val="0"/>
                        </a:spcBef>
                        <a:spcAft>
                          <a:spcPts val="0"/>
                        </a:spcAft>
                        <a:buNone/>
                      </a:pPr>
                      <a:endParaRPr lang="en-US" sz="1800" u="none" strike="noStrike" noProof="0" dirty="0">
                        <a:solidFill>
                          <a:srgbClr val="000000"/>
                        </a:solidFill>
                      </a:endParaRPr>
                    </a:p>
                    <a:p>
                      <a:pPr marL="114300" marR="0" lvl="0" indent="0" algn="l">
                        <a:lnSpc>
                          <a:spcPct val="114999"/>
                        </a:lnSpc>
                        <a:spcBef>
                          <a:spcPts val="0"/>
                        </a:spcBef>
                        <a:spcAft>
                          <a:spcPts val="0"/>
                        </a:spcAft>
                        <a:buNone/>
                      </a:pPr>
                      <a:endParaRPr lang="en-US" sz="1800" u="none" strike="noStrike" noProof="0" dirty="0">
                        <a:solidFill>
                          <a:srgbClr val="000000"/>
                        </a:solidFill>
                      </a:endParaRPr>
                    </a:p>
                    <a:p>
                      <a:pPr marL="114300" marR="0" lvl="0" indent="0" algn="l">
                        <a:lnSpc>
                          <a:spcPct val="114999"/>
                        </a:lnSpc>
                        <a:spcBef>
                          <a:spcPts val="0"/>
                        </a:spcBef>
                        <a:spcAft>
                          <a:spcPts val="0"/>
                        </a:spcAft>
                        <a:buNone/>
                      </a:pPr>
                      <a:r>
                        <a:rPr lang="en-US" sz="1800" u="sng" strike="noStrike" noProof="0" dirty="0">
                          <a:solidFill>
                            <a:srgbClr val="000000"/>
                          </a:solidFill>
                        </a:rPr>
                        <a:t>Budget:</a:t>
                      </a:r>
                      <a:r>
                        <a:rPr lang="en-US" sz="1800" u="none" strike="noStrike" noProof="0" dirty="0">
                          <a:solidFill>
                            <a:srgbClr val="000000"/>
                          </a:solidFill>
                        </a:rPr>
                        <a:t> up to $5M</a:t>
                      </a:r>
                    </a:p>
                    <a:p>
                      <a:pPr marL="114300" marR="0" lvl="0" indent="0" algn="l">
                        <a:lnSpc>
                          <a:spcPct val="114999"/>
                        </a:lnSpc>
                        <a:spcBef>
                          <a:spcPts val="0"/>
                        </a:spcBef>
                        <a:spcAft>
                          <a:spcPts val="0"/>
                        </a:spcAft>
                        <a:buNone/>
                      </a:pPr>
                      <a:endParaRPr lang="en-US" sz="1800" u="none" strike="noStrike" noProof="0" dirty="0">
                        <a:solidFill>
                          <a:srgbClr val="000000"/>
                        </a:solidFill>
                      </a:endParaRPr>
                    </a:p>
                    <a:p>
                      <a:pPr marL="114300" marR="0" lvl="0" indent="0" algn="l">
                        <a:lnSpc>
                          <a:spcPct val="114999"/>
                        </a:lnSpc>
                        <a:spcBef>
                          <a:spcPts val="0"/>
                        </a:spcBef>
                        <a:spcAft>
                          <a:spcPts val="0"/>
                        </a:spcAft>
                        <a:buNone/>
                      </a:pPr>
                      <a:endParaRPr lang="en-US" sz="1800" u="none" strike="noStrike" noProof="0" dirty="0">
                        <a:solidFill>
                          <a:srgbClr val="000000"/>
                        </a:solidFill>
                      </a:endParaRPr>
                    </a:p>
                    <a:p>
                      <a:pPr marL="114300" marR="0" lvl="0" indent="0" algn="l">
                        <a:lnSpc>
                          <a:spcPct val="114999"/>
                        </a:lnSpc>
                        <a:spcBef>
                          <a:spcPts val="0"/>
                        </a:spcBef>
                        <a:spcAft>
                          <a:spcPts val="0"/>
                        </a:spcAft>
                        <a:buNone/>
                      </a:pPr>
                      <a:r>
                        <a:rPr lang="en-US" sz="1800" u="sng" strike="noStrike" noProof="0" dirty="0">
                          <a:solidFill>
                            <a:srgbClr val="000000"/>
                          </a:solidFill>
                        </a:rPr>
                        <a:t>Timeframe:</a:t>
                      </a:r>
                      <a:r>
                        <a:rPr lang="en-US" sz="1800" u="none" strike="noStrike" noProof="0" dirty="0">
                          <a:solidFill>
                            <a:srgbClr val="000000"/>
                          </a:solidFill>
                        </a:rPr>
                        <a:t> Up to 5 years</a:t>
                      </a:r>
                    </a:p>
                  </a:txBody>
                  <a:tcPr>
                    <a:lnL w="12700">
                      <a:solidFill>
                        <a:schemeClr val="accent1"/>
                      </a:solidFill>
                    </a:lnL>
                  </a:tcPr>
                </a:tc>
                <a:extLst>
                  <a:ext uri="{0D108BD9-81ED-4DB2-BD59-A6C34878D82A}">
                    <a16:rowId xmlns:a16="http://schemas.microsoft.com/office/drawing/2014/main" val="2691548535"/>
                  </a:ext>
                </a:extLst>
              </a:tr>
            </a:tbl>
          </a:graphicData>
        </a:graphic>
      </p:graphicFrame>
    </p:spTree>
    <p:extLst>
      <p:ext uri="{BB962C8B-B14F-4D97-AF65-F5344CB8AC3E}">
        <p14:creationId xmlns:p14="http://schemas.microsoft.com/office/powerpoint/2010/main" val="2573100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46">
          <a:extLst>
            <a:ext uri="{FF2B5EF4-FFF2-40B4-BE49-F238E27FC236}">
              <a16:creationId xmlns:a16="http://schemas.microsoft.com/office/drawing/2014/main" id="{42ECE805-0241-274A-388C-FC5E3429BDBE}"/>
            </a:ext>
          </a:extLst>
        </p:cNvPr>
        <p:cNvGrpSpPr/>
        <p:nvPr/>
      </p:nvGrpSpPr>
      <p:grpSpPr>
        <a:xfrm>
          <a:off x="0" y="0"/>
          <a:ext cx="0" cy="0"/>
          <a:chOff x="0" y="0"/>
          <a:chExt cx="0" cy="0"/>
        </a:xfrm>
      </p:grpSpPr>
      <p:sp>
        <p:nvSpPr>
          <p:cNvPr id="247" name="Google Shape;247;p38">
            <a:extLst>
              <a:ext uri="{FF2B5EF4-FFF2-40B4-BE49-F238E27FC236}">
                <a16:creationId xmlns:a16="http://schemas.microsoft.com/office/drawing/2014/main" id="{F60CB801-7C11-A84B-58C6-EAE7A4EBD123}"/>
              </a:ext>
            </a:extLst>
          </p:cNvPr>
          <p:cNvSpPr txBox="1">
            <a:spLocks noGrp="1"/>
          </p:cNvSpPr>
          <p:nvPr>
            <p:ph type="ctrTitle"/>
          </p:nvPr>
        </p:nvSpPr>
        <p:spPr>
          <a:xfrm>
            <a:off x="853650" y="1075900"/>
            <a:ext cx="7436700" cy="2052600"/>
          </a:xfrm>
          <a:prstGeom prst="rect">
            <a:avLst/>
          </a:prstGeom>
        </p:spPr>
        <p:txBody>
          <a:bodyPr spcFirstLastPara="1" wrap="square" lIns="91425" tIns="91425" rIns="91425" bIns="91425" anchor="b" anchorCtr="0">
            <a:normAutofit/>
          </a:bodyPr>
          <a:lstStyle/>
          <a:p>
            <a:r>
              <a:rPr lang="en-US" sz="4800"/>
              <a:t>HRC Funding Priorities</a:t>
            </a:r>
          </a:p>
        </p:txBody>
      </p:sp>
    </p:spTree>
    <p:extLst>
      <p:ext uri="{BB962C8B-B14F-4D97-AF65-F5344CB8AC3E}">
        <p14:creationId xmlns:p14="http://schemas.microsoft.com/office/powerpoint/2010/main" val="5282865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92EC1-7B02-0F0D-7C08-BDA9E18C0AA1}"/>
              </a:ext>
            </a:extLst>
          </p:cNvPr>
          <p:cNvSpPr>
            <a:spLocks noGrp="1"/>
          </p:cNvSpPr>
          <p:nvPr>
            <p:ph type="title"/>
          </p:nvPr>
        </p:nvSpPr>
        <p:spPr/>
        <p:txBody>
          <a:bodyPr/>
          <a:lstStyle/>
          <a:p>
            <a:r>
              <a:rPr lang="en-GB" b="1">
                <a:solidFill>
                  <a:schemeClr val="bg1"/>
                </a:solidFill>
                <a:latin typeface="Arial"/>
                <a:cs typeface="Arial"/>
              </a:rPr>
              <a:t>Health research priorities  </a:t>
            </a:r>
            <a:endParaRPr lang="en-NZ">
              <a:solidFill>
                <a:schemeClr val="bg1"/>
              </a:solidFill>
            </a:endParaRPr>
          </a:p>
        </p:txBody>
      </p:sp>
      <p:sp>
        <p:nvSpPr>
          <p:cNvPr id="3" name="Subtitle 2">
            <a:extLst>
              <a:ext uri="{FF2B5EF4-FFF2-40B4-BE49-F238E27FC236}">
                <a16:creationId xmlns:a16="http://schemas.microsoft.com/office/drawing/2014/main" id="{805C4806-21C5-02A0-FB81-1BF14B9CFCAE}"/>
              </a:ext>
            </a:extLst>
          </p:cNvPr>
          <p:cNvSpPr>
            <a:spLocks noGrp="1"/>
          </p:cNvSpPr>
          <p:nvPr>
            <p:ph type="subTitle" idx="1"/>
          </p:nvPr>
        </p:nvSpPr>
        <p:spPr/>
        <p:txBody>
          <a:bodyPr>
            <a:normAutofit fontScale="77500" lnSpcReduction="20000"/>
          </a:bodyPr>
          <a:lstStyle/>
          <a:p>
            <a:r>
              <a:rPr lang="en-US" b="1"/>
              <a:t>Council will </a:t>
            </a:r>
            <a:r>
              <a:rPr lang="en-US" b="1" err="1"/>
              <a:t>prioritise</a:t>
            </a:r>
            <a:r>
              <a:rPr lang="en-US" b="1"/>
              <a:t> opportunities to invest in research that: </a:t>
            </a:r>
            <a:endParaRPr lang="en-NZ" b="1"/>
          </a:p>
        </p:txBody>
      </p:sp>
      <p:sp>
        <p:nvSpPr>
          <p:cNvPr id="4" name="Text Placeholder 3">
            <a:extLst>
              <a:ext uri="{FF2B5EF4-FFF2-40B4-BE49-F238E27FC236}">
                <a16:creationId xmlns:a16="http://schemas.microsoft.com/office/drawing/2014/main" id="{0ECE1B92-0A71-0E9A-E858-4A1852732431}"/>
              </a:ext>
            </a:extLst>
          </p:cNvPr>
          <p:cNvSpPr>
            <a:spLocks noGrp="1"/>
          </p:cNvSpPr>
          <p:nvPr>
            <p:ph type="body" idx="2"/>
          </p:nvPr>
        </p:nvSpPr>
        <p:spPr>
          <a:xfrm>
            <a:off x="241704" y="1813134"/>
            <a:ext cx="8660591" cy="2885400"/>
          </a:xfrm>
        </p:spPr>
        <p:txBody>
          <a:bodyPr spcFirstLastPara="1" wrap="square" lIns="91425" tIns="91425" rIns="91425" bIns="91425" anchor="t" anchorCtr="0">
            <a:noAutofit/>
          </a:bodyPr>
          <a:lstStyle/>
          <a:p>
            <a:pPr lvl="0"/>
            <a:r>
              <a:rPr lang="en-NZ" b="1" dirty="0"/>
              <a:t>Priority 1</a:t>
            </a:r>
            <a:r>
              <a:rPr lang="en-NZ" dirty="0"/>
              <a:t>: Maximises the benefit for healthcare delivery</a:t>
            </a:r>
          </a:p>
          <a:p>
            <a:r>
              <a:rPr lang="en-NZ" b="1" dirty="0"/>
              <a:t>Priority 2</a:t>
            </a:r>
            <a:r>
              <a:rPr lang="en-NZ" dirty="0"/>
              <a:t>: Contributes to achievement of the health and/or mental health and addiction targets</a:t>
            </a:r>
          </a:p>
          <a:p>
            <a:r>
              <a:rPr lang="en-NZ" b="1" dirty="0"/>
              <a:t>Priority 3</a:t>
            </a:r>
            <a:r>
              <a:rPr lang="en-NZ" dirty="0"/>
              <a:t>: Enhances the development of clinician researchers</a:t>
            </a:r>
          </a:p>
          <a:p>
            <a:r>
              <a:rPr lang="en-NZ" b="1" dirty="0"/>
              <a:t>Priority 4</a:t>
            </a:r>
            <a:r>
              <a:rPr lang="en-NZ" dirty="0"/>
              <a:t>: Demonstrates a pathway to commercialisation</a:t>
            </a:r>
          </a:p>
          <a:p>
            <a:r>
              <a:rPr lang="en-NZ" b="1" dirty="0"/>
              <a:t>Priority 5: </a:t>
            </a:r>
            <a:r>
              <a:rPr lang="en-NZ" dirty="0"/>
              <a:t>Supports high-quality clinical trials, including those with a particular focus on cancer and/or blood cancers.</a:t>
            </a:r>
          </a:p>
          <a:p>
            <a:pPr marL="114300" lvl="0" indent="0">
              <a:buNone/>
            </a:pPr>
            <a:endParaRPr lang="en-NZ" dirty="0"/>
          </a:p>
          <a:p>
            <a:pPr marL="114300" indent="0">
              <a:lnSpc>
                <a:spcPct val="114999"/>
              </a:lnSpc>
              <a:buNone/>
            </a:pPr>
            <a:endParaRPr lang="en-NZ" sz="1400" dirty="0"/>
          </a:p>
        </p:txBody>
      </p:sp>
    </p:spTree>
    <p:extLst>
      <p:ext uri="{BB962C8B-B14F-4D97-AF65-F5344CB8AC3E}">
        <p14:creationId xmlns:p14="http://schemas.microsoft.com/office/powerpoint/2010/main" val="25072227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46">
          <a:extLst>
            <a:ext uri="{FF2B5EF4-FFF2-40B4-BE49-F238E27FC236}">
              <a16:creationId xmlns:a16="http://schemas.microsoft.com/office/drawing/2014/main" id="{60ABCD55-E2C4-1FC6-91C1-A85684B80A72}"/>
            </a:ext>
          </a:extLst>
        </p:cNvPr>
        <p:cNvGrpSpPr/>
        <p:nvPr/>
      </p:nvGrpSpPr>
      <p:grpSpPr>
        <a:xfrm>
          <a:off x="0" y="0"/>
          <a:ext cx="0" cy="0"/>
          <a:chOff x="0" y="0"/>
          <a:chExt cx="0" cy="0"/>
        </a:xfrm>
      </p:grpSpPr>
      <p:sp>
        <p:nvSpPr>
          <p:cNvPr id="247" name="Google Shape;247;p38">
            <a:extLst>
              <a:ext uri="{FF2B5EF4-FFF2-40B4-BE49-F238E27FC236}">
                <a16:creationId xmlns:a16="http://schemas.microsoft.com/office/drawing/2014/main" id="{CD59F584-95DF-507E-AFD7-1C9F3F6C5B0A}"/>
              </a:ext>
            </a:extLst>
          </p:cNvPr>
          <p:cNvSpPr txBox="1">
            <a:spLocks noGrp="1"/>
          </p:cNvSpPr>
          <p:nvPr>
            <p:ph type="ctrTitle"/>
          </p:nvPr>
        </p:nvSpPr>
        <p:spPr>
          <a:xfrm>
            <a:off x="853650" y="1075900"/>
            <a:ext cx="7436700" cy="2052600"/>
          </a:xfrm>
          <a:prstGeom prst="rect">
            <a:avLst/>
          </a:prstGeom>
        </p:spPr>
        <p:txBody>
          <a:bodyPr spcFirstLastPara="1" wrap="square" lIns="91425" tIns="91425" rIns="91425" bIns="91425" anchor="b" anchorCtr="0">
            <a:normAutofit/>
          </a:bodyPr>
          <a:lstStyle/>
          <a:p>
            <a:r>
              <a:rPr lang="en-US" sz="4800" dirty="0"/>
              <a:t>2027 Project and </a:t>
            </a:r>
            <a:r>
              <a:rPr lang="en-US" sz="4800" dirty="0" err="1"/>
              <a:t>Programme</a:t>
            </a:r>
            <a:r>
              <a:rPr lang="en-US" sz="4800" dirty="0"/>
              <a:t> grants</a:t>
            </a:r>
            <a:endParaRPr lang="en-US" dirty="0"/>
          </a:p>
        </p:txBody>
      </p:sp>
    </p:spTree>
    <p:extLst>
      <p:ext uri="{BB962C8B-B14F-4D97-AF65-F5344CB8AC3E}">
        <p14:creationId xmlns:p14="http://schemas.microsoft.com/office/powerpoint/2010/main" val="12935334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77FA9B-A5CC-3891-9064-5713F05028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8BCB1D-46E5-4CB2-F265-9098328B9C5C}"/>
              </a:ext>
            </a:extLst>
          </p:cNvPr>
          <p:cNvSpPr>
            <a:spLocks noGrp="1"/>
          </p:cNvSpPr>
          <p:nvPr>
            <p:ph type="title"/>
          </p:nvPr>
        </p:nvSpPr>
        <p:spPr/>
        <p:txBody>
          <a:bodyPr>
            <a:normAutofit/>
          </a:bodyPr>
          <a:lstStyle/>
          <a:p>
            <a:r>
              <a:rPr lang="en-GB" b="1">
                <a:solidFill>
                  <a:schemeClr val="bg1"/>
                </a:solidFill>
                <a:latin typeface="Arial"/>
                <a:cs typeface="Arial"/>
              </a:rPr>
              <a:t>Reintroduction of external peer review </a:t>
            </a:r>
            <a:endParaRPr lang="en-NZ">
              <a:solidFill>
                <a:schemeClr val="bg1"/>
              </a:solidFill>
              <a:latin typeface="Arial"/>
              <a:cs typeface="Arial"/>
            </a:endParaRPr>
          </a:p>
        </p:txBody>
      </p:sp>
      <p:sp>
        <p:nvSpPr>
          <p:cNvPr id="3" name="Subtitle 2">
            <a:extLst>
              <a:ext uri="{FF2B5EF4-FFF2-40B4-BE49-F238E27FC236}">
                <a16:creationId xmlns:a16="http://schemas.microsoft.com/office/drawing/2014/main" id="{11570222-A585-08ED-3325-FCCFE28697D7}"/>
              </a:ext>
            </a:extLst>
          </p:cNvPr>
          <p:cNvSpPr>
            <a:spLocks noGrp="1"/>
          </p:cNvSpPr>
          <p:nvPr>
            <p:ph type="subTitle" idx="1"/>
          </p:nvPr>
        </p:nvSpPr>
        <p:spPr/>
        <p:txBody>
          <a:bodyPr>
            <a:normAutofit fontScale="77500" lnSpcReduction="20000"/>
          </a:bodyPr>
          <a:lstStyle/>
          <a:p>
            <a:r>
              <a:rPr lang="en-US" b="1"/>
              <a:t>2027 Projects &amp; </a:t>
            </a:r>
            <a:r>
              <a:rPr lang="en-US" b="1" err="1"/>
              <a:t>Programmes</a:t>
            </a:r>
            <a:endParaRPr lang="en-NZ" b="1"/>
          </a:p>
        </p:txBody>
      </p:sp>
      <p:sp>
        <p:nvSpPr>
          <p:cNvPr id="4" name="Text Placeholder 3">
            <a:extLst>
              <a:ext uri="{FF2B5EF4-FFF2-40B4-BE49-F238E27FC236}">
                <a16:creationId xmlns:a16="http://schemas.microsoft.com/office/drawing/2014/main" id="{7A4CE624-0F74-F1E9-E63B-4D7525104370}"/>
              </a:ext>
            </a:extLst>
          </p:cNvPr>
          <p:cNvSpPr>
            <a:spLocks noGrp="1"/>
          </p:cNvSpPr>
          <p:nvPr>
            <p:ph type="body" idx="2"/>
          </p:nvPr>
        </p:nvSpPr>
        <p:spPr>
          <a:xfrm>
            <a:off x="310985" y="1802979"/>
            <a:ext cx="8496628" cy="3421045"/>
          </a:xfrm>
        </p:spPr>
        <p:txBody>
          <a:bodyPr>
            <a:normAutofit/>
          </a:bodyPr>
          <a:lstStyle/>
          <a:p>
            <a:r>
              <a:rPr lang="en-NZ" sz="2800" dirty="0"/>
              <a:t>External peer review reintroduced for the 2027 Programme and Project Grant full stage</a:t>
            </a:r>
          </a:p>
          <a:p>
            <a:pPr>
              <a:spcBef>
                <a:spcPts val="600"/>
              </a:spcBef>
            </a:pPr>
            <a:r>
              <a:rPr lang="en-NZ" sz="2800" dirty="0"/>
              <a:t>Applicant rebuttal </a:t>
            </a:r>
            <a:r>
              <a:rPr lang="mi-NZ" sz="2800" dirty="0" err="1"/>
              <a:t>in</a:t>
            </a:r>
            <a:r>
              <a:rPr lang="mi-NZ" sz="2800" dirty="0"/>
              <a:t> </a:t>
            </a:r>
            <a:r>
              <a:rPr lang="mi-NZ" sz="2800" dirty="0" err="1"/>
              <a:t>response</a:t>
            </a:r>
            <a:r>
              <a:rPr lang="mi-NZ" sz="2800" dirty="0"/>
              <a:t> </a:t>
            </a:r>
            <a:r>
              <a:rPr lang="mi-NZ" sz="2800" dirty="0" err="1"/>
              <a:t>to</a:t>
            </a:r>
            <a:r>
              <a:rPr lang="mi-NZ" sz="2800" dirty="0"/>
              <a:t> </a:t>
            </a:r>
            <a:r>
              <a:rPr lang="mi-NZ" sz="2800" dirty="0" err="1"/>
              <a:t>external</a:t>
            </a:r>
            <a:r>
              <a:rPr lang="mi-NZ" sz="2800" dirty="0"/>
              <a:t> </a:t>
            </a:r>
            <a:r>
              <a:rPr lang="mi-NZ" sz="2800" dirty="0" err="1"/>
              <a:t>peer</a:t>
            </a:r>
            <a:r>
              <a:rPr lang="mi-NZ" sz="2800" dirty="0"/>
              <a:t> </a:t>
            </a:r>
            <a:r>
              <a:rPr lang="mi-NZ" sz="2800" dirty="0" err="1"/>
              <a:t>reviewer</a:t>
            </a:r>
            <a:r>
              <a:rPr lang="mi-NZ" sz="2800" dirty="0"/>
              <a:t> </a:t>
            </a:r>
            <a:r>
              <a:rPr lang="mi-NZ" sz="2800" dirty="0" err="1"/>
              <a:t>reports</a:t>
            </a:r>
            <a:r>
              <a:rPr lang="mi-NZ" sz="2800" dirty="0"/>
              <a:t> </a:t>
            </a:r>
            <a:r>
              <a:rPr lang="mi-NZ" sz="2800" dirty="0" err="1"/>
              <a:t>from</a:t>
            </a:r>
            <a:r>
              <a:rPr lang="mi-NZ" sz="2800" dirty="0"/>
              <a:t> </a:t>
            </a:r>
            <a:r>
              <a:rPr lang="mi-NZ" sz="2800" b="1" dirty="0"/>
              <a:t>15 – 26 </a:t>
            </a:r>
            <a:r>
              <a:rPr lang="mi-NZ" sz="2800" b="1" dirty="0" err="1"/>
              <a:t>February</a:t>
            </a:r>
            <a:r>
              <a:rPr lang="mi-NZ" sz="2800" b="1" dirty="0"/>
              <a:t> 2027</a:t>
            </a:r>
            <a:endParaRPr lang="mi-NZ" sz="2800" b="1" dirty="0">
              <a:highlight>
                <a:srgbClr val="FFFF00"/>
              </a:highlight>
            </a:endParaRPr>
          </a:p>
          <a:p>
            <a:pPr>
              <a:spcBef>
                <a:spcPts val="600"/>
              </a:spcBef>
            </a:pPr>
            <a:r>
              <a:rPr lang="en-NZ" sz="2800" dirty="0"/>
              <a:t>Supports wider recruitment of technical expertise to complement assessing committee</a:t>
            </a:r>
          </a:p>
          <a:p>
            <a:pPr marL="114300" indent="0">
              <a:lnSpc>
                <a:spcPct val="114999"/>
              </a:lnSpc>
              <a:buNone/>
            </a:pPr>
            <a:endParaRPr lang="en-US" sz="2000" dirty="0"/>
          </a:p>
        </p:txBody>
      </p:sp>
    </p:spTree>
    <p:extLst>
      <p:ext uri="{BB962C8B-B14F-4D97-AF65-F5344CB8AC3E}">
        <p14:creationId xmlns:p14="http://schemas.microsoft.com/office/powerpoint/2010/main" val="31993755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3A8F3B-92F9-E578-C751-9B6CD9101E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9C5932-D12F-0F64-B8F5-88812CA58104}"/>
              </a:ext>
            </a:extLst>
          </p:cNvPr>
          <p:cNvSpPr>
            <a:spLocks noGrp="1"/>
          </p:cNvSpPr>
          <p:nvPr>
            <p:ph type="title"/>
          </p:nvPr>
        </p:nvSpPr>
        <p:spPr/>
        <p:txBody>
          <a:bodyPr>
            <a:normAutofit/>
          </a:bodyPr>
          <a:lstStyle/>
          <a:p>
            <a:r>
              <a:rPr lang="en-NZ" b="1" dirty="0"/>
              <a:t>2027 Project Grants eligibility</a:t>
            </a:r>
            <a:endParaRPr lang="en-NZ" dirty="0">
              <a:solidFill>
                <a:schemeClr val="bg1"/>
              </a:solidFill>
              <a:latin typeface="Arial"/>
              <a:cs typeface="Arial"/>
            </a:endParaRPr>
          </a:p>
        </p:txBody>
      </p:sp>
      <p:sp>
        <p:nvSpPr>
          <p:cNvPr id="4" name="Text Placeholder 3">
            <a:extLst>
              <a:ext uri="{FF2B5EF4-FFF2-40B4-BE49-F238E27FC236}">
                <a16:creationId xmlns:a16="http://schemas.microsoft.com/office/drawing/2014/main" id="{86865596-297E-F329-13E4-3B49B762A554}"/>
              </a:ext>
            </a:extLst>
          </p:cNvPr>
          <p:cNvSpPr>
            <a:spLocks noGrp="1"/>
          </p:cNvSpPr>
          <p:nvPr>
            <p:ph type="body" idx="2"/>
          </p:nvPr>
        </p:nvSpPr>
        <p:spPr>
          <a:xfrm>
            <a:off x="310985" y="1802980"/>
            <a:ext cx="8484205" cy="3078896"/>
          </a:xfrm>
        </p:spPr>
        <p:txBody>
          <a:bodyPr>
            <a:normAutofit/>
          </a:bodyPr>
          <a:lstStyle/>
          <a:p>
            <a:r>
              <a:rPr lang="en-US" sz="1600" dirty="0">
                <a:solidFill>
                  <a:srgbClr val="000000"/>
                </a:solidFill>
                <a:latin typeface="+mn-lt"/>
              </a:rPr>
              <a:t>An individual researcher cannot apply as first named investigator (FNI) or co-FNI for a 2027 Project Grant, if they were awarded either a Project or a </a:t>
            </a:r>
            <a:r>
              <a:rPr lang="en-US" sz="1600" dirty="0" err="1">
                <a:solidFill>
                  <a:srgbClr val="000000"/>
                </a:solidFill>
                <a:latin typeface="+mn-lt"/>
              </a:rPr>
              <a:t>Programme</a:t>
            </a:r>
            <a:r>
              <a:rPr lang="en-US" sz="1600" dirty="0">
                <a:solidFill>
                  <a:srgbClr val="000000"/>
                </a:solidFill>
                <a:latin typeface="+mn-lt"/>
              </a:rPr>
              <a:t> Grant in the past two HRC funding rounds</a:t>
            </a:r>
          </a:p>
          <a:p>
            <a:pPr>
              <a:spcBef>
                <a:spcPts val="600"/>
              </a:spcBef>
            </a:pPr>
            <a:r>
              <a:rPr lang="en-US" sz="1600" dirty="0">
                <a:solidFill>
                  <a:srgbClr val="000000"/>
                </a:solidFill>
                <a:latin typeface="+mn-lt"/>
              </a:rPr>
              <a:t>This is applicable to the following rounds:</a:t>
            </a:r>
          </a:p>
          <a:p>
            <a:pPr lvl="1"/>
            <a:r>
              <a:rPr lang="en-US" sz="1500" dirty="0">
                <a:solidFill>
                  <a:srgbClr val="000000"/>
                </a:solidFill>
                <a:latin typeface="+mn-lt"/>
              </a:rPr>
              <a:t>2024 Health Delivery Projects</a:t>
            </a:r>
          </a:p>
          <a:p>
            <a:pPr lvl="1"/>
            <a:r>
              <a:rPr lang="en-US" sz="1500" dirty="0">
                <a:solidFill>
                  <a:srgbClr val="000000"/>
                </a:solidFill>
                <a:latin typeface="+mn-lt"/>
              </a:rPr>
              <a:t>2025 Health Delivery Projects</a:t>
            </a:r>
          </a:p>
          <a:p>
            <a:pPr lvl="1"/>
            <a:r>
              <a:rPr lang="en-US" sz="1500" dirty="0">
                <a:solidFill>
                  <a:srgbClr val="000000"/>
                </a:solidFill>
                <a:latin typeface="+mn-lt"/>
              </a:rPr>
              <a:t>2025 Project (including General, </a:t>
            </a:r>
            <a:r>
              <a:rPr lang="en-US" sz="1500" dirty="0" err="1">
                <a:solidFill>
                  <a:srgbClr val="000000"/>
                </a:solidFill>
                <a:latin typeface="+mn-lt"/>
              </a:rPr>
              <a:t>Rangahau</a:t>
            </a:r>
            <a:r>
              <a:rPr lang="en-US" sz="1500" dirty="0">
                <a:solidFill>
                  <a:srgbClr val="000000"/>
                </a:solidFill>
                <a:latin typeface="+mn-lt"/>
              </a:rPr>
              <a:t> Hauora Māori and Pacific Health Projects)</a:t>
            </a:r>
          </a:p>
          <a:p>
            <a:pPr lvl="1"/>
            <a:r>
              <a:rPr lang="en-US" sz="1500" dirty="0">
                <a:solidFill>
                  <a:srgbClr val="000000"/>
                </a:solidFill>
                <a:latin typeface="+mn-lt"/>
              </a:rPr>
              <a:t>2026 Project (including General, </a:t>
            </a:r>
            <a:r>
              <a:rPr lang="en-US" sz="1500" dirty="0" err="1">
                <a:solidFill>
                  <a:srgbClr val="000000"/>
                </a:solidFill>
                <a:latin typeface="+mn-lt"/>
              </a:rPr>
              <a:t>Rangahau</a:t>
            </a:r>
            <a:r>
              <a:rPr lang="en-US" sz="1500" dirty="0">
                <a:solidFill>
                  <a:srgbClr val="000000"/>
                </a:solidFill>
                <a:latin typeface="+mn-lt"/>
              </a:rPr>
              <a:t> Hauora Māori and Pacific Health Projects)</a:t>
            </a:r>
          </a:p>
          <a:p>
            <a:pPr lvl="1"/>
            <a:r>
              <a:rPr lang="en-US" sz="1500" dirty="0">
                <a:solidFill>
                  <a:srgbClr val="000000"/>
                </a:solidFill>
                <a:latin typeface="+mn-lt"/>
              </a:rPr>
              <a:t>2025 </a:t>
            </a:r>
            <a:r>
              <a:rPr lang="en-US" sz="1500" dirty="0" err="1">
                <a:solidFill>
                  <a:srgbClr val="000000"/>
                </a:solidFill>
                <a:latin typeface="+mn-lt"/>
              </a:rPr>
              <a:t>Programme</a:t>
            </a:r>
            <a:r>
              <a:rPr lang="en-US" sz="1500" dirty="0">
                <a:solidFill>
                  <a:srgbClr val="000000"/>
                </a:solidFill>
                <a:latin typeface="+mn-lt"/>
              </a:rPr>
              <a:t> (including General and </a:t>
            </a:r>
            <a:r>
              <a:rPr lang="en-US" sz="1500" dirty="0" err="1">
                <a:solidFill>
                  <a:srgbClr val="000000"/>
                </a:solidFill>
                <a:latin typeface="+mn-lt"/>
              </a:rPr>
              <a:t>Rangahau</a:t>
            </a:r>
            <a:r>
              <a:rPr lang="en-US" sz="1500" dirty="0">
                <a:solidFill>
                  <a:srgbClr val="000000"/>
                </a:solidFill>
                <a:latin typeface="+mn-lt"/>
              </a:rPr>
              <a:t> Hauora Māori </a:t>
            </a:r>
            <a:r>
              <a:rPr lang="en-US" sz="1500" dirty="0" err="1">
                <a:solidFill>
                  <a:srgbClr val="000000"/>
                </a:solidFill>
                <a:latin typeface="+mn-lt"/>
              </a:rPr>
              <a:t>Programmes</a:t>
            </a:r>
            <a:r>
              <a:rPr lang="en-US" sz="1500" dirty="0">
                <a:solidFill>
                  <a:srgbClr val="000000"/>
                </a:solidFill>
                <a:latin typeface="+mn-lt"/>
              </a:rPr>
              <a:t>)</a:t>
            </a:r>
          </a:p>
          <a:p>
            <a:pPr lvl="1"/>
            <a:r>
              <a:rPr lang="en-US" sz="1500" dirty="0">
                <a:solidFill>
                  <a:srgbClr val="000000"/>
                </a:solidFill>
                <a:latin typeface="+mn-lt"/>
              </a:rPr>
              <a:t>2026 </a:t>
            </a:r>
            <a:r>
              <a:rPr lang="en-US" sz="1500" dirty="0" err="1">
                <a:solidFill>
                  <a:srgbClr val="000000"/>
                </a:solidFill>
                <a:latin typeface="+mn-lt"/>
              </a:rPr>
              <a:t>Programme</a:t>
            </a:r>
            <a:r>
              <a:rPr lang="en-US" sz="1500" dirty="0">
                <a:solidFill>
                  <a:srgbClr val="000000"/>
                </a:solidFill>
                <a:latin typeface="+mn-lt"/>
              </a:rPr>
              <a:t> (including General and </a:t>
            </a:r>
            <a:r>
              <a:rPr lang="en-US" sz="1500" dirty="0" err="1">
                <a:solidFill>
                  <a:srgbClr val="000000"/>
                </a:solidFill>
                <a:latin typeface="+mn-lt"/>
              </a:rPr>
              <a:t>Rangahau</a:t>
            </a:r>
            <a:r>
              <a:rPr lang="en-US" sz="1500" dirty="0">
                <a:solidFill>
                  <a:srgbClr val="000000"/>
                </a:solidFill>
                <a:latin typeface="+mn-lt"/>
              </a:rPr>
              <a:t> </a:t>
            </a:r>
            <a:r>
              <a:rPr lang="en-US" sz="1500">
                <a:solidFill>
                  <a:srgbClr val="000000"/>
                </a:solidFill>
                <a:latin typeface="+mn-lt"/>
              </a:rPr>
              <a:t>Hauora Māori </a:t>
            </a:r>
            <a:r>
              <a:rPr lang="en-US" sz="1500" dirty="0" err="1">
                <a:solidFill>
                  <a:srgbClr val="000000"/>
                </a:solidFill>
                <a:latin typeface="+mn-lt"/>
              </a:rPr>
              <a:t>Programmes</a:t>
            </a:r>
            <a:r>
              <a:rPr lang="en-US" sz="1500" dirty="0">
                <a:solidFill>
                  <a:srgbClr val="000000"/>
                </a:solidFill>
                <a:latin typeface="+mn-lt"/>
              </a:rPr>
              <a:t>)</a:t>
            </a:r>
          </a:p>
          <a:p>
            <a:pPr marL="114300" indent="0">
              <a:lnSpc>
                <a:spcPct val="114999"/>
              </a:lnSpc>
              <a:buNone/>
            </a:pPr>
            <a:endParaRPr lang="en-US" sz="2000" dirty="0"/>
          </a:p>
        </p:txBody>
      </p:sp>
    </p:spTree>
    <p:extLst>
      <p:ext uri="{BB962C8B-B14F-4D97-AF65-F5344CB8AC3E}">
        <p14:creationId xmlns:p14="http://schemas.microsoft.com/office/powerpoint/2010/main" val="38242200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D3644E-6802-4999-725B-F753D5EEB8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CCC426-6ABD-1B82-4522-22C9F6D200EC}"/>
              </a:ext>
            </a:extLst>
          </p:cNvPr>
          <p:cNvSpPr>
            <a:spLocks noGrp="1"/>
          </p:cNvSpPr>
          <p:nvPr>
            <p:ph type="title"/>
          </p:nvPr>
        </p:nvSpPr>
        <p:spPr/>
        <p:txBody>
          <a:bodyPr>
            <a:normAutofit fontScale="90000"/>
          </a:bodyPr>
          <a:lstStyle/>
          <a:p>
            <a:r>
              <a:rPr lang="en-GB" b="1">
                <a:solidFill>
                  <a:schemeClr val="bg1"/>
                </a:solidFill>
                <a:latin typeface="Arial"/>
                <a:cs typeface="Arial"/>
              </a:rPr>
              <a:t>Programme expression of interest (EOI) stage</a:t>
            </a:r>
            <a:endParaRPr lang="en-NZ">
              <a:solidFill>
                <a:schemeClr val="bg1"/>
              </a:solidFill>
              <a:latin typeface="Arial"/>
              <a:cs typeface="Arial"/>
            </a:endParaRPr>
          </a:p>
        </p:txBody>
      </p:sp>
      <p:sp>
        <p:nvSpPr>
          <p:cNvPr id="3" name="Subtitle 2">
            <a:extLst>
              <a:ext uri="{FF2B5EF4-FFF2-40B4-BE49-F238E27FC236}">
                <a16:creationId xmlns:a16="http://schemas.microsoft.com/office/drawing/2014/main" id="{0CA444FA-2E21-B70A-5817-A637A1E7F3DE}"/>
              </a:ext>
            </a:extLst>
          </p:cNvPr>
          <p:cNvSpPr>
            <a:spLocks noGrp="1"/>
          </p:cNvSpPr>
          <p:nvPr>
            <p:ph type="subTitle" idx="1"/>
          </p:nvPr>
        </p:nvSpPr>
        <p:spPr/>
        <p:txBody>
          <a:bodyPr>
            <a:normAutofit fontScale="77500" lnSpcReduction="20000"/>
          </a:bodyPr>
          <a:lstStyle/>
          <a:p>
            <a:r>
              <a:rPr lang="en-US" b="1"/>
              <a:t>2027 </a:t>
            </a:r>
            <a:r>
              <a:rPr lang="en-US" b="1" err="1"/>
              <a:t>Programmes</a:t>
            </a:r>
            <a:endParaRPr lang="en-NZ" b="1"/>
          </a:p>
        </p:txBody>
      </p:sp>
      <p:sp>
        <p:nvSpPr>
          <p:cNvPr id="4" name="Text Placeholder 3">
            <a:extLst>
              <a:ext uri="{FF2B5EF4-FFF2-40B4-BE49-F238E27FC236}">
                <a16:creationId xmlns:a16="http://schemas.microsoft.com/office/drawing/2014/main" id="{9D300107-B37B-8E1F-C1BA-BE19C4C6F519}"/>
              </a:ext>
            </a:extLst>
          </p:cNvPr>
          <p:cNvSpPr>
            <a:spLocks noGrp="1"/>
          </p:cNvSpPr>
          <p:nvPr>
            <p:ph type="body" idx="2"/>
          </p:nvPr>
        </p:nvSpPr>
        <p:spPr>
          <a:xfrm>
            <a:off x="310985" y="1802979"/>
            <a:ext cx="8484205" cy="3524577"/>
          </a:xfrm>
        </p:spPr>
        <p:txBody>
          <a:bodyPr>
            <a:normAutofit/>
          </a:bodyPr>
          <a:lstStyle/>
          <a:p>
            <a:r>
              <a:rPr lang="en-US" sz="2000" dirty="0"/>
              <a:t>2027 </a:t>
            </a:r>
            <a:r>
              <a:rPr lang="en-US" sz="2000" dirty="0" err="1"/>
              <a:t>Programme</a:t>
            </a:r>
            <a:r>
              <a:rPr lang="en-US" sz="2000" dirty="0"/>
              <a:t> applications will be processed through two stages, an EOI application and a Full application</a:t>
            </a:r>
          </a:p>
          <a:p>
            <a:r>
              <a:rPr lang="en-US" sz="2000" dirty="0">
                <a:latin typeface="Heebo Light" pitchFamily="2" charset="-79"/>
                <a:cs typeface="Heebo Light" pitchFamily="2" charset="-79"/>
              </a:rPr>
              <a:t>Submission of a short EOI application</a:t>
            </a:r>
          </a:p>
          <a:p>
            <a:r>
              <a:rPr lang="en-US" sz="2000" dirty="0"/>
              <a:t>EOI assessment will focus on the programmatic nature of the proposal</a:t>
            </a:r>
          </a:p>
          <a:p>
            <a:r>
              <a:rPr lang="en-US" sz="2000" dirty="0"/>
              <a:t>Shortlisted applications invited to submit a full application</a:t>
            </a:r>
          </a:p>
          <a:p>
            <a:r>
              <a:rPr lang="en-US" sz="2000" dirty="0"/>
              <a:t>Full stage process remains the same as previous years (incl. external peer review)</a:t>
            </a:r>
          </a:p>
          <a:p>
            <a:pPr lvl="1"/>
            <a:endParaRPr lang="en-US" sz="2800" dirty="0"/>
          </a:p>
        </p:txBody>
      </p:sp>
    </p:spTree>
    <p:extLst>
      <p:ext uri="{BB962C8B-B14F-4D97-AF65-F5344CB8AC3E}">
        <p14:creationId xmlns:p14="http://schemas.microsoft.com/office/powerpoint/2010/main" val="2722755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BA522D-9031-07DB-63D5-C926AB108E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D8B84F-75AC-9AC0-D8C6-1B256292CFB5}"/>
              </a:ext>
            </a:extLst>
          </p:cNvPr>
          <p:cNvSpPr>
            <a:spLocks noGrp="1"/>
          </p:cNvSpPr>
          <p:nvPr>
            <p:ph type="title"/>
          </p:nvPr>
        </p:nvSpPr>
        <p:spPr/>
        <p:txBody>
          <a:bodyPr>
            <a:normAutofit/>
          </a:bodyPr>
          <a:lstStyle/>
          <a:p>
            <a:r>
              <a:rPr lang="en-GB" b="1">
                <a:solidFill>
                  <a:schemeClr val="bg1"/>
                </a:solidFill>
                <a:latin typeface="Arial"/>
                <a:cs typeface="Arial"/>
              </a:rPr>
              <a:t>Submission considerations</a:t>
            </a:r>
            <a:endParaRPr lang="en-NZ">
              <a:solidFill>
                <a:schemeClr val="bg1"/>
              </a:solidFill>
              <a:latin typeface="Arial"/>
              <a:cs typeface="Arial"/>
            </a:endParaRPr>
          </a:p>
        </p:txBody>
      </p:sp>
      <p:sp>
        <p:nvSpPr>
          <p:cNvPr id="4" name="Text Placeholder 3">
            <a:extLst>
              <a:ext uri="{FF2B5EF4-FFF2-40B4-BE49-F238E27FC236}">
                <a16:creationId xmlns:a16="http://schemas.microsoft.com/office/drawing/2014/main" id="{A76219B5-6F26-6102-E14B-9C143B5ED41C}"/>
              </a:ext>
            </a:extLst>
          </p:cNvPr>
          <p:cNvSpPr>
            <a:spLocks noGrp="1"/>
          </p:cNvSpPr>
          <p:nvPr>
            <p:ph type="body" idx="2"/>
          </p:nvPr>
        </p:nvSpPr>
        <p:spPr>
          <a:xfrm>
            <a:off x="310985" y="1802980"/>
            <a:ext cx="8484205" cy="2811883"/>
          </a:xfrm>
        </p:spPr>
        <p:txBody>
          <a:bodyPr>
            <a:normAutofit/>
          </a:bodyPr>
          <a:lstStyle/>
          <a:p>
            <a:pPr lvl="0"/>
            <a:r>
              <a:rPr lang="en-NZ" sz="2400"/>
              <a:t>Is your research within HRC’s funding scope?</a:t>
            </a:r>
          </a:p>
          <a:p>
            <a:pPr lvl="0"/>
            <a:r>
              <a:rPr lang="en-NZ" sz="2400"/>
              <a:t>Consider your readiness to apply</a:t>
            </a:r>
          </a:p>
          <a:p>
            <a:pPr lvl="0"/>
            <a:r>
              <a:rPr lang="en-NZ" sz="2400"/>
              <a:t>Consider submission timelines, including internal RO deadlines and full stage timelines</a:t>
            </a:r>
          </a:p>
          <a:p>
            <a:pPr lvl="0"/>
            <a:r>
              <a:rPr lang="en-NZ" sz="2400"/>
              <a:t>If you don’t intend on submitting then please don’t start an application</a:t>
            </a:r>
          </a:p>
          <a:p>
            <a:pPr marL="114300" indent="0">
              <a:lnSpc>
                <a:spcPct val="114999"/>
              </a:lnSpc>
              <a:buNone/>
            </a:pPr>
            <a:endParaRPr lang="en-US" sz="2000"/>
          </a:p>
        </p:txBody>
      </p:sp>
    </p:spTree>
    <p:extLst>
      <p:ext uri="{BB962C8B-B14F-4D97-AF65-F5344CB8AC3E}">
        <p14:creationId xmlns:p14="http://schemas.microsoft.com/office/powerpoint/2010/main" val="28060017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46">
          <a:extLst>
            <a:ext uri="{FF2B5EF4-FFF2-40B4-BE49-F238E27FC236}">
              <a16:creationId xmlns:a16="http://schemas.microsoft.com/office/drawing/2014/main" id="{5D174EB7-34D0-DDD8-2116-0E76099FE1CF}"/>
            </a:ext>
          </a:extLst>
        </p:cNvPr>
        <p:cNvGrpSpPr/>
        <p:nvPr/>
      </p:nvGrpSpPr>
      <p:grpSpPr>
        <a:xfrm>
          <a:off x="0" y="0"/>
          <a:ext cx="0" cy="0"/>
          <a:chOff x="0" y="0"/>
          <a:chExt cx="0" cy="0"/>
        </a:xfrm>
      </p:grpSpPr>
      <p:sp>
        <p:nvSpPr>
          <p:cNvPr id="247" name="Google Shape;247;p38">
            <a:extLst>
              <a:ext uri="{FF2B5EF4-FFF2-40B4-BE49-F238E27FC236}">
                <a16:creationId xmlns:a16="http://schemas.microsoft.com/office/drawing/2014/main" id="{F1D68A7A-2435-9808-3CBF-233B5C908389}"/>
              </a:ext>
            </a:extLst>
          </p:cNvPr>
          <p:cNvSpPr txBox="1">
            <a:spLocks noGrp="1"/>
          </p:cNvSpPr>
          <p:nvPr>
            <p:ph type="ctrTitle"/>
          </p:nvPr>
        </p:nvSpPr>
        <p:spPr>
          <a:xfrm>
            <a:off x="853650" y="1080495"/>
            <a:ext cx="7436700" cy="2052600"/>
          </a:xfrm>
          <a:prstGeom prst="rect">
            <a:avLst/>
          </a:prstGeom>
        </p:spPr>
        <p:txBody>
          <a:bodyPr spcFirstLastPara="1" wrap="square" lIns="91425" tIns="91425" rIns="91425" bIns="91425" anchor="b" anchorCtr="0">
            <a:normAutofit/>
          </a:bodyPr>
          <a:lstStyle/>
          <a:p>
            <a:r>
              <a:rPr lang="en-US" sz="4800"/>
              <a:t>Assessment Process</a:t>
            </a:r>
            <a:endParaRPr lang="en-US"/>
          </a:p>
        </p:txBody>
      </p:sp>
    </p:spTree>
    <p:extLst>
      <p:ext uri="{BB962C8B-B14F-4D97-AF65-F5344CB8AC3E}">
        <p14:creationId xmlns:p14="http://schemas.microsoft.com/office/powerpoint/2010/main" val="31477499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E4D15E-2AEB-16F1-1770-80E78A19AB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E6B906-1D36-73B2-33FD-A65AC8B2784B}"/>
              </a:ext>
            </a:extLst>
          </p:cNvPr>
          <p:cNvSpPr>
            <a:spLocks noGrp="1"/>
          </p:cNvSpPr>
          <p:nvPr>
            <p:ph type="title"/>
          </p:nvPr>
        </p:nvSpPr>
        <p:spPr>
          <a:xfrm>
            <a:off x="265000" y="781087"/>
            <a:ext cx="8520600" cy="572700"/>
          </a:xfrm>
        </p:spPr>
        <p:txBody>
          <a:bodyPr>
            <a:normAutofit fontScale="90000"/>
          </a:bodyPr>
          <a:lstStyle/>
          <a:p>
            <a:r>
              <a:rPr lang="en-US"/>
              <a:t>2027 Project round – Expression of Interest (EOI) stage</a:t>
            </a:r>
            <a:endParaRPr lang="en-NZ"/>
          </a:p>
        </p:txBody>
      </p:sp>
      <p:sp>
        <p:nvSpPr>
          <p:cNvPr id="3" name="Text Placeholder 2">
            <a:extLst>
              <a:ext uri="{FF2B5EF4-FFF2-40B4-BE49-F238E27FC236}">
                <a16:creationId xmlns:a16="http://schemas.microsoft.com/office/drawing/2014/main" id="{6F5418D7-890F-3C65-FE6F-1D9DCC44AA15}"/>
              </a:ext>
            </a:extLst>
          </p:cNvPr>
          <p:cNvSpPr>
            <a:spLocks noGrp="1"/>
          </p:cNvSpPr>
          <p:nvPr>
            <p:ph type="body" idx="1"/>
          </p:nvPr>
        </p:nvSpPr>
        <p:spPr>
          <a:xfrm>
            <a:off x="229551" y="3122148"/>
            <a:ext cx="8520600" cy="1606262"/>
          </a:xfrm>
        </p:spPr>
        <p:txBody>
          <a:bodyPr>
            <a:noAutofit/>
          </a:bodyPr>
          <a:lstStyle/>
          <a:p>
            <a:pPr>
              <a:lnSpc>
                <a:spcPct val="100000"/>
              </a:lnSpc>
            </a:pPr>
            <a:r>
              <a:rPr lang="en-US" sz="1400">
                <a:latin typeface="Heebo Light" pitchFamily="2" charset="-79"/>
                <a:cs typeface="Heebo Light" pitchFamily="2" charset="-79"/>
              </a:rPr>
              <a:t>Project EOI open </a:t>
            </a:r>
            <a:r>
              <a:rPr lang="en-US" sz="1400" b="1">
                <a:latin typeface="Heebo Light" pitchFamily="2" charset="-79"/>
                <a:cs typeface="Heebo Light" pitchFamily="2" charset="-79"/>
              </a:rPr>
              <a:t>1pm, 9 July 2026</a:t>
            </a:r>
            <a:endParaRPr lang="en-US" sz="1400">
              <a:latin typeface="Heebo Light" pitchFamily="2" charset="-79"/>
              <a:cs typeface="Heebo Light" pitchFamily="2" charset="-79"/>
            </a:endParaRPr>
          </a:p>
          <a:p>
            <a:pPr>
              <a:lnSpc>
                <a:spcPct val="100000"/>
              </a:lnSpc>
            </a:pPr>
            <a:r>
              <a:rPr lang="en-US" sz="1400">
                <a:latin typeface="Heebo Light" pitchFamily="2" charset="-79"/>
                <a:cs typeface="Heebo Light" pitchFamily="2" charset="-79"/>
              </a:rPr>
              <a:t>Create your application, update the research title, lay summary, type of research, research discipline, keywords and mapping category by </a:t>
            </a:r>
            <a:r>
              <a:rPr lang="en-US" sz="1400" b="1">
                <a:latin typeface="Heebo Light" pitchFamily="2" charset="-79"/>
                <a:cs typeface="Heebo Light" pitchFamily="2" charset="-79"/>
              </a:rPr>
              <a:t>1 pm, 23 July 2026</a:t>
            </a:r>
          </a:p>
          <a:p>
            <a:pPr>
              <a:lnSpc>
                <a:spcPct val="100000"/>
              </a:lnSpc>
            </a:pPr>
            <a:r>
              <a:rPr lang="en-US" sz="1400">
                <a:latin typeface="Heebo Light" pitchFamily="2" charset="-79"/>
                <a:cs typeface="Heebo Light" pitchFamily="2" charset="-79"/>
              </a:rPr>
              <a:t>Complete your application and submit it to HRC Gateway by </a:t>
            </a:r>
            <a:r>
              <a:rPr lang="en-US" sz="1400" b="1">
                <a:latin typeface="Heebo Light" pitchFamily="2" charset="-79"/>
                <a:cs typeface="Heebo Light" pitchFamily="2" charset="-79"/>
              </a:rPr>
              <a:t>1 pm, 6 Aug 2026</a:t>
            </a:r>
            <a:r>
              <a:rPr lang="en-US" sz="1400">
                <a:latin typeface="Heebo Light" pitchFamily="2" charset="-79"/>
                <a:cs typeface="Heebo Light" pitchFamily="2" charset="-79"/>
              </a:rPr>
              <a:t>. </a:t>
            </a:r>
            <a:endParaRPr lang="en-NZ" sz="1400">
              <a:latin typeface="Heebo Light" pitchFamily="2" charset="-79"/>
              <a:ea typeface="DengXian" panose="02010600030101010101" pitchFamily="2" charset="-122"/>
              <a:cs typeface="Heebo Light" pitchFamily="2" charset="-79"/>
            </a:endParaRPr>
          </a:p>
          <a:p>
            <a:pPr>
              <a:lnSpc>
                <a:spcPct val="100000"/>
              </a:lnSpc>
            </a:pPr>
            <a:r>
              <a:rPr lang="en-NZ" sz="1400">
                <a:latin typeface="Heebo Light" pitchFamily="2" charset="-79"/>
                <a:ea typeface="DengXian"/>
                <a:cs typeface="Heebo Light" pitchFamily="2" charset="-79"/>
              </a:rPr>
              <a:t>EOIs will be assessed using independent scoring</a:t>
            </a:r>
          </a:p>
          <a:p>
            <a:pPr>
              <a:lnSpc>
                <a:spcPct val="100000"/>
              </a:lnSpc>
            </a:pPr>
            <a:r>
              <a:rPr lang="en-NZ" sz="1400">
                <a:latin typeface="Heebo Light" pitchFamily="2" charset="-79"/>
                <a:ea typeface="DengXian"/>
                <a:cs typeface="Heebo Light" pitchFamily="2" charset="-79"/>
              </a:rPr>
              <a:t>You will not receive any committee feedback at the EOI stage for Projects. </a:t>
            </a:r>
          </a:p>
        </p:txBody>
      </p:sp>
      <p:grpSp>
        <p:nvGrpSpPr>
          <p:cNvPr id="4" name="Group 3">
            <a:extLst>
              <a:ext uri="{FF2B5EF4-FFF2-40B4-BE49-F238E27FC236}">
                <a16:creationId xmlns:a16="http://schemas.microsoft.com/office/drawing/2014/main" id="{A2102EF7-6F38-916C-7F54-3D2F989A67B1}"/>
              </a:ext>
            </a:extLst>
          </p:cNvPr>
          <p:cNvGrpSpPr/>
          <p:nvPr/>
        </p:nvGrpSpPr>
        <p:grpSpPr>
          <a:xfrm>
            <a:off x="296842" y="1489390"/>
            <a:ext cx="8456916" cy="1428471"/>
            <a:chOff x="343959" y="3249714"/>
            <a:chExt cx="8456916" cy="1082360"/>
          </a:xfrm>
        </p:grpSpPr>
        <p:sp>
          <p:nvSpPr>
            <p:cNvPr id="5" name="Freeform: Shape 4">
              <a:extLst>
                <a:ext uri="{FF2B5EF4-FFF2-40B4-BE49-F238E27FC236}">
                  <a16:creationId xmlns:a16="http://schemas.microsoft.com/office/drawing/2014/main" id="{24E2C112-1CF4-425E-F2FE-C0BA76E2DC3D}"/>
                </a:ext>
              </a:extLst>
            </p:cNvPr>
            <p:cNvSpPr/>
            <p:nvPr/>
          </p:nvSpPr>
          <p:spPr>
            <a:xfrm>
              <a:off x="2266337" y="3249714"/>
              <a:ext cx="1913984" cy="1080000"/>
            </a:xfrm>
            <a:custGeom>
              <a:avLst/>
              <a:gdLst>
                <a:gd name="connsiteX0" fmla="*/ 0 w 2327413"/>
                <a:gd name="connsiteY0" fmla="*/ 145552 h 1455523"/>
                <a:gd name="connsiteX1" fmla="*/ 145552 w 2327413"/>
                <a:gd name="connsiteY1" fmla="*/ 0 h 1455523"/>
                <a:gd name="connsiteX2" fmla="*/ 2181861 w 2327413"/>
                <a:gd name="connsiteY2" fmla="*/ 0 h 1455523"/>
                <a:gd name="connsiteX3" fmla="*/ 2327413 w 2327413"/>
                <a:gd name="connsiteY3" fmla="*/ 145552 h 1455523"/>
                <a:gd name="connsiteX4" fmla="*/ 2327413 w 2327413"/>
                <a:gd name="connsiteY4" fmla="*/ 1309971 h 1455523"/>
                <a:gd name="connsiteX5" fmla="*/ 2181861 w 2327413"/>
                <a:gd name="connsiteY5" fmla="*/ 1455523 h 1455523"/>
                <a:gd name="connsiteX6" fmla="*/ 145552 w 2327413"/>
                <a:gd name="connsiteY6" fmla="*/ 1455523 h 1455523"/>
                <a:gd name="connsiteX7" fmla="*/ 0 w 2327413"/>
                <a:gd name="connsiteY7" fmla="*/ 1309971 h 1455523"/>
                <a:gd name="connsiteX8" fmla="*/ 0 w 2327413"/>
                <a:gd name="connsiteY8" fmla="*/ 145552 h 1455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27413" h="1455523">
                  <a:moveTo>
                    <a:pt x="0" y="145552"/>
                  </a:moveTo>
                  <a:cubicBezTo>
                    <a:pt x="0" y="65166"/>
                    <a:pt x="65166" y="0"/>
                    <a:pt x="145552" y="0"/>
                  </a:cubicBezTo>
                  <a:lnTo>
                    <a:pt x="2181861" y="0"/>
                  </a:lnTo>
                  <a:cubicBezTo>
                    <a:pt x="2262247" y="0"/>
                    <a:pt x="2327413" y="65166"/>
                    <a:pt x="2327413" y="145552"/>
                  </a:cubicBezTo>
                  <a:lnTo>
                    <a:pt x="2327413" y="1309971"/>
                  </a:lnTo>
                  <a:cubicBezTo>
                    <a:pt x="2327413" y="1390357"/>
                    <a:pt x="2262247" y="1455523"/>
                    <a:pt x="2181861" y="1455523"/>
                  </a:cubicBezTo>
                  <a:lnTo>
                    <a:pt x="145552" y="1455523"/>
                  </a:lnTo>
                  <a:cubicBezTo>
                    <a:pt x="65166" y="1455523"/>
                    <a:pt x="0" y="1390357"/>
                    <a:pt x="0" y="1309971"/>
                  </a:cubicBezTo>
                  <a:lnTo>
                    <a:pt x="0" y="145552"/>
                  </a:lnTo>
                  <a:close/>
                </a:path>
              </a:pathLst>
            </a:custGeom>
            <a:noFill/>
            <a:ln w="9525" cap="flat" cmpd="sng" algn="ctr">
              <a:solidFill>
                <a:schemeClr val="accent2"/>
              </a:solidFill>
              <a:prstDash val="solid"/>
              <a:round/>
              <a:headEnd type="none" w="med" len="med"/>
              <a:tailEnd type="none" w="med" len="med"/>
            </a:ln>
            <a:scene3d>
              <a:camera prst="orthographicFront"/>
              <a:lightRig rig="flat" dir="t"/>
            </a:scene3d>
            <a:sp3d prstMaterial="dkEdge">
              <a:bevelT w="8200" h="38100"/>
            </a:sp3d>
          </p:spPr>
          <p:style>
            <a:lnRef idx="0">
              <a:scrgbClr r="0" g="0" b="0"/>
            </a:lnRef>
            <a:fillRef idx="0">
              <a:scrgbClr r="0" g="0" b="0"/>
            </a:fillRef>
            <a:effectRef idx="0">
              <a:scrgbClr r="0" g="0" b="0"/>
            </a:effectRef>
            <a:fontRef idx="minor">
              <a:schemeClr val="accent6"/>
            </a:fontRef>
          </p:style>
          <p:txBody>
            <a:bodyPr spcFirstLastPara="0" vert="horz" wrap="square" lIns="89123" tIns="89123" rIns="89123" bIns="89123" numCol="1" spcCol="1270" anchor="ctr" anchorCtr="0">
              <a:noAutofit/>
            </a:bodyPr>
            <a:lstStyle/>
            <a:p>
              <a:pPr algn="ctr" defTabSz="666750">
                <a:lnSpc>
                  <a:spcPct val="90000"/>
                </a:lnSpc>
                <a:spcBef>
                  <a:spcPct val="0"/>
                </a:spcBef>
                <a:spcAft>
                  <a:spcPct val="35000"/>
                </a:spcAft>
                <a:buClrTx/>
              </a:pPr>
              <a:r>
                <a:rPr lang="en-US" sz="1200" b="1" kern="1200">
                  <a:solidFill>
                    <a:schemeClr val="accent1"/>
                  </a:solidFill>
                  <a:latin typeface="Heebo"/>
                  <a:cs typeface="Heebo"/>
                </a:rPr>
                <a:t>EOIs submitted to HRC Gateway by 1 pm, 6 August</a:t>
              </a:r>
            </a:p>
            <a:p>
              <a:pPr algn="ctr" defTabSz="666750">
                <a:lnSpc>
                  <a:spcPct val="90000"/>
                </a:lnSpc>
                <a:spcBef>
                  <a:spcPct val="0"/>
                </a:spcBef>
                <a:spcAft>
                  <a:spcPct val="35000"/>
                </a:spcAft>
                <a:buClrTx/>
              </a:pPr>
              <a:r>
                <a:rPr lang="en-US" sz="1200" kern="1200">
                  <a:solidFill>
                    <a:schemeClr val="tx1"/>
                  </a:solidFill>
                  <a:latin typeface="Heebo"/>
                  <a:cs typeface="Heebo"/>
                </a:rPr>
                <a:t>Checked and assigned to EOI Assessing Committee</a:t>
              </a:r>
              <a:endParaRPr lang="en-NZ" sz="1200" kern="1200">
                <a:solidFill>
                  <a:schemeClr val="tx1"/>
                </a:solidFill>
                <a:latin typeface="Heebo"/>
                <a:cs typeface="Heebo"/>
              </a:endParaRPr>
            </a:p>
          </p:txBody>
        </p:sp>
        <p:sp>
          <p:nvSpPr>
            <p:cNvPr id="7" name="Freeform: Shape 6">
              <a:extLst>
                <a:ext uri="{FF2B5EF4-FFF2-40B4-BE49-F238E27FC236}">
                  <a16:creationId xmlns:a16="http://schemas.microsoft.com/office/drawing/2014/main" id="{CA1DC34E-11EF-998F-BCDD-52ABD08904A5}"/>
                </a:ext>
              </a:extLst>
            </p:cNvPr>
            <p:cNvSpPr/>
            <p:nvPr/>
          </p:nvSpPr>
          <p:spPr>
            <a:xfrm>
              <a:off x="4723514" y="3252074"/>
              <a:ext cx="1879950" cy="1080000"/>
            </a:xfrm>
            <a:custGeom>
              <a:avLst/>
              <a:gdLst>
                <a:gd name="connsiteX0" fmla="*/ 0 w 2297599"/>
                <a:gd name="connsiteY0" fmla="*/ 145552 h 1455523"/>
                <a:gd name="connsiteX1" fmla="*/ 145552 w 2297599"/>
                <a:gd name="connsiteY1" fmla="*/ 0 h 1455523"/>
                <a:gd name="connsiteX2" fmla="*/ 2152047 w 2297599"/>
                <a:gd name="connsiteY2" fmla="*/ 0 h 1455523"/>
                <a:gd name="connsiteX3" fmla="*/ 2297599 w 2297599"/>
                <a:gd name="connsiteY3" fmla="*/ 145552 h 1455523"/>
                <a:gd name="connsiteX4" fmla="*/ 2297599 w 2297599"/>
                <a:gd name="connsiteY4" fmla="*/ 1309971 h 1455523"/>
                <a:gd name="connsiteX5" fmla="*/ 2152047 w 2297599"/>
                <a:gd name="connsiteY5" fmla="*/ 1455523 h 1455523"/>
                <a:gd name="connsiteX6" fmla="*/ 145552 w 2297599"/>
                <a:gd name="connsiteY6" fmla="*/ 1455523 h 1455523"/>
                <a:gd name="connsiteX7" fmla="*/ 0 w 2297599"/>
                <a:gd name="connsiteY7" fmla="*/ 1309971 h 1455523"/>
                <a:gd name="connsiteX8" fmla="*/ 0 w 2297599"/>
                <a:gd name="connsiteY8" fmla="*/ 145552 h 1455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97599" h="1455523">
                  <a:moveTo>
                    <a:pt x="0" y="145552"/>
                  </a:moveTo>
                  <a:cubicBezTo>
                    <a:pt x="0" y="65166"/>
                    <a:pt x="65166" y="0"/>
                    <a:pt x="145552" y="0"/>
                  </a:cubicBezTo>
                  <a:lnTo>
                    <a:pt x="2152047" y="0"/>
                  </a:lnTo>
                  <a:cubicBezTo>
                    <a:pt x="2232433" y="0"/>
                    <a:pt x="2297599" y="65166"/>
                    <a:pt x="2297599" y="145552"/>
                  </a:cubicBezTo>
                  <a:lnTo>
                    <a:pt x="2297599" y="1309971"/>
                  </a:lnTo>
                  <a:cubicBezTo>
                    <a:pt x="2297599" y="1390357"/>
                    <a:pt x="2232433" y="1455523"/>
                    <a:pt x="2152047" y="1455523"/>
                  </a:cubicBezTo>
                  <a:lnTo>
                    <a:pt x="145552" y="1455523"/>
                  </a:lnTo>
                  <a:cubicBezTo>
                    <a:pt x="65166" y="1455523"/>
                    <a:pt x="0" y="1390357"/>
                    <a:pt x="0" y="1309971"/>
                  </a:cubicBezTo>
                  <a:lnTo>
                    <a:pt x="0" y="145552"/>
                  </a:lnTo>
                  <a:close/>
                </a:path>
              </a:pathLst>
            </a:custGeom>
            <a:solidFill>
              <a:schemeClr val="bg1"/>
            </a:solidFill>
            <a:ln w="9525" cap="flat" cmpd="sng" algn="ctr">
              <a:solidFill>
                <a:schemeClr val="accent2"/>
              </a:solidFill>
              <a:prstDash val="solid"/>
              <a:round/>
              <a:headEnd type="none" w="med" len="med"/>
              <a:tailEnd type="none" w="med" len="med"/>
            </a:ln>
            <a:scene3d>
              <a:camera prst="orthographicFront"/>
              <a:lightRig rig="flat" dir="t"/>
            </a:scene3d>
            <a:sp3d prstMaterial="dkEdge">
              <a:bevelT w="8200" h="38100"/>
            </a:sp3d>
          </p:spPr>
          <p:style>
            <a:lnRef idx="0">
              <a:scrgbClr r="0" g="0" b="0"/>
            </a:lnRef>
            <a:fillRef idx="0">
              <a:scrgbClr r="0" g="0" b="0"/>
            </a:fillRef>
            <a:effectRef idx="0">
              <a:scrgbClr r="0" g="0" b="0"/>
            </a:effectRef>
            <a:fontRef idx="minor">
              <a:schemeClr val="accent6"/>
            </a:fontRef>
          </p:style>
          <p:txBody>
            <a:bodyPr spcFirstLastPara="0" vert="horz" wrap="square" lIns="89123" tIns="89123" rIns="89123" bIns="89123" numCol="1" spcCol="1270" anchor="ctr" anchorCtr="0">
              <a:noAutofit/>
            </a:bodyPr>
            <a:lstStyle/>
            <a:p>
              <a:pPr algn="ctr" defTabSz="666750">
                <a:lnSpc>
                  <a:spcPct val="90000"/>
                </a:lnSpc>
                <a:spcBef>
                  <a:spcPct val="0"/>
                </a:spcBef>
                <a:spcAft>
                  <a:spcPct val="35000"/>
                </a:spcAft>
                <a:buClrTx/>
              </a:pPr>
              <a:r>
                <a:rPr lang="en-US" sz="1200" b="1" kern="1200">
                  <a:solidFill>
                    <a:schemeClr val="accent1"/>
                  </a:solidFill>
                  <a:latin typeface="Heebo"/>
                  <a:cs typeface="Heebo"/>
                </a:rPr>
                <a:t>EOIs assessment in September</a:t>
              </a:r>
              <a:endParaRPr lang="en-US" sz="1200" b="1" kern="1200">
                <a:solidFill>
                  <a:schemeClr val="accent1"/>
                </a:solidFill>
                <a:latin typeface="Heebo"/>
                <a:ea typeface="Calibri"/>
                <a:cs typeface="Heebo"/>
              </a:endParaRPr>
            </a:p>
            <a:p>
              <a:pPr algn="ctr" defTabSz="666750">
                <a:lnSpc>
                  <a:spcPct val="90000"/>
                </a:lnSpc>
                <a:spcBef>
                  <a:spcPct val="0"/>
                </a:spcBef>
                <a:spcAft>
                  <a:spcPct val="35000"/>
                </a:spcAft>
                <a:buClrTx/>
              </a:pPr>
              <a:r>
                <a:rPr lang="en-US" sz="1200" kern="1200">
                  <a:solidFill>
                    <a:schemeClr val="tx1"/>
                  </a:solidFill>
                  <a:latin typeface="Heebo"/>
                  <a:cs typeface="Heebo"/>
                </a:rPr>
                <a:t>EOIs are independently assessed by assessing committee members</a:t>
              </a:r>
              <a:endParaRPr lang="en-US" sz="1200" kern="1200">
                <a:solidFill>
                  <a:schemeClr val="tx1"/>
                </a:solidFill>
                <a:latin typeface="Heebo"/>
                <a:ea typeface="Calibri"/>
                <a:cs typeface="Heebo"/>
              </a:endParaRPr>
            </a:p>
          </p:txBody>
        </p:sp>
        <p:sp>
          <p:nvSpPr>
            <p:cNvPr id="9" name="Freeform: Shape 8">
              <a:extLst>
                <a:ext uri="{FF2B5EF4-FFF2-40B4-BE49-F238E27FC236}">
                  <a16:creationId xmlns:a16="http://schemas.microsoft.com/office/drawing/2014/main" id="{FE6C16F2-F38B-14D9-CB97-CFECF6351285}"/>
                </a:ext>
              </a:extLst>
            </p:cNvPr>
            <p:cNvSpPr/>
            <p:nvPr/>
          </p:nvSpPr>
          <p:spPr>
            <a:xfrm>
              <a:off x="7095376" y="3257233"/>
              <a:ext cx="1705499" cy="1072481"/>
            </a:xfrm>
            <a:custGeom>
              <a:avLst/>
              <a:gdLst>
                <a:gd name="connsiteX0" fmla="*/ 0 w 3063202"/>
                <a:gd name="connsiteY0" fmla="*/ 145552 h 1455523"/>
                <a:gd name="connsiteX1" fmla="*/ 145552 w 3063202"/>
                <a:gd name="connsiteY1" fmla="*/ 0 h 1455523"/>
                <a:gd name="connsiteX2" fmla="*/ 2917650 w 3063202"/>
                <a:gd name="connsiteY2" fmla="*/ 0 h 1455523"/>
                <a:gd name="connsiteX3" fmla="*/ 3063202 w 3063202"/>
                <a:gd name="connsiteY3" fmla="*/ 145552 h 1455523"/>
                <a:gd name="connsiteX4" fmla="*/ 3063202 w 3063202"/>
                <a:gd name="connsiteY4" fmla="*/ 1309971 h 1455523"/>
                <a:gd name="connsiteX5" fmla="*/ 2917650 w 3063202"/>
                <a:gd name="connsiteY5" fmla="*/ 1455523 h 1455523"/>
                <a:gd name="connsiteX6" fmla="*/ 145552 w 3063202"/>
                <a:gd name="connsiteY6" fmla="*/ 1455523 h 1455523"/>
                <a:gd name="connsiteX7" fmla="*/ 0 w 3063202"/>
                <a:gd name="connsiteY7" fmla="*/ 1309971 h 1455523"/>
                <a:gd name="connsiteX8" fmla="*/ 0 w 3063202"/>
                <a:gd name="connsiteY8" fmla="*/ 145552 h 1455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63202" h="1455523">
                  <a:moveTo>
                    <a:pt x="0" y="145552"/>
                  </a:moveTo>
                  <a:cubicBezTo>
                    <a:pt x="0" y="65166"/>
                    <a:pt x="65166" y="0"/>
                    <a:pt x="145552" y="0"/>
                  </a:cubicBezTo>
                  <a:lnTo>
                    <a:pt x="2917650" y="0"/>
                  </a:lnTo>
                  <a:cubicBezTo>
                    <a:pt x="2998036" y="0"/>
                    <a:pt x="3063202" y="65166"/>
                    <a:pt x="3063202" y="145552"/>
                  </a:cubicBezTo>
                  <a:lnTo>
                    <a:pt x="3063202" y="1309971"/>
                  </a:lnTo>
                  <a:cubicBezTo>
                    <a:pt x="3063202" y="1390357"/>
                    <a:pt x="2998036" y="1455523"/>
                    <a:pt x="2917650" y="1455523"/>
                  </a:cubicBezTo>
                  <a:lnTo>
                    <a:pt x="145552" y="1455523"/>
                  </a:lnTo>
                  <a:cubicBezTo>
                    <a:pt x="65166" y="1455523"/>
                    <a:pt x="0" y="1390357"/>
                    <a:pt x="0" y="1309971"/>
                  </a:cubicBezTo>
                  <a:lnTo>
                    <a:pt x="0" y="145552"/>
                  </a:lnTo>
                  <a:close/>
                </a:path>
              </a:pathLst>
            </a:custGeom>
            <a:solidFill>
              <a:schemeClr val="bg1"/>
            </a:solidFill>
            <a:ln>
              <a:solidFill>
                <a:schemeClr val="accent2"/>
              </a:solidFill>
              <a:headEnd type="none" w="med" len="med"/>
              <a:tailEnd type="none" w="med" len="med"/>
            </a:ln>
            <a:scene3d>
              <a:camera prst="orthographicFront"/>
              <a:lightRig rig="flat" dir="t"/>
            </a:scene3d>
            <a:sp3d prstMaterial="dkEdge">
              <a:bevelT w="8200" h="38100"/>
            </a:sp3d>
          </p:spPr>
          <p:style>
            <a:lnRef idx="1">
              <a:schemeClr val="accent6"/>
            </a:lnRef>
            <a:fillRef idx="2">
              <a:schemeClr val="accent6"/>
            </a:fillRef>
            <a:effectRef idx="1">
              <a:schemeClr val="accent6"/>
            </a:effectRef>
            <a:fontRef idx="minor">
              <a:schemeClr val="dk1"/>
            </a:fontRef>
          </p:style>
          <p:txBody>
            <a:bodyPr spcFirstLastPara="0" vert="horz" wrap="square" lIns="89123" tIns="89123" rIns="89123" bIns="89123" numCol="1" spcCol="1270" anchor="ctr" anchorCtr="0">
              <a:noAutofit/>
            </a:bodyPr>
            <a:lstStyle/>
            <a:p>
              <a:pPr algn="ctr" defTabSz="666750">
                <a:spcBef>
                  <a:spcPct val="0"/>
                </a:spcBef>
                <a:buClrTx/>
              </a:pPr>
              <a:r>
                <a:rPr lang="en-US" sz="1200" b="1" kern="1200">
                  <a:solidFill>
                    <a:schemeClr val="accent1"/>
                  </a:solidFill>
                  <a:latin typeface="Heebo"/>
                  <a:cs typeface="Heebo"/>
                </a:rPr>
                <a:t>EOI outcome: Top-ranked applications invited to the Full stage on 15 October</a:t>
              </a:r>
            </a:p>
          </p:txBody>
        </p:sp>
        <p:sp>
          <p:nvSpPr>
            <p:cNvPr id="11" name="Freeform: Shape 10">
              <a:extLst>
                <a:ext uri="{FF2B5EF4-FFF2-40B4-BE49-F238E27FC236}">
                  <a16:creationId xmlns:a16="http://schemas.microsoft.com/office/drawing/2014/main" id="{4DAE4D9E-72C8-2FD6-1F0F-2E3920D80AF8}"/>
                </a:ext>
              </a:extLst>
            </p:cNvPr>
            <p:cNvSpPr/>
            <p:nvPr/>
          </p:nvSpPr>
          <p:spPr>
            <a:xfrm>
              <a:off x="4347295" y="3666871"/>
              <a:ext cx="209244" cy="245683"/>
            </a:xfrm>
            <a:custGeom>
              <a:avLst/>
              <a:gdLst>
                <a:gd name="connsiteX0" fmla="*/ 0 w 278992"/>
                <a:gd name="connsiteY0" fmla="*/ 65515 h 327577"/>
                <a:gd name="connsiteX1" fmla="*/ 139496 w 278992"/>
                <a:gd name="connsiteY1" fmla="*/ 65515 h 327577"/>
                <a:gd name="connsiteX2" fmla="*/ 139496 w 278992"/>
                <a:gd name="connsiteY2" fmla="*/ 0 h 327577"/>
                <a:gd name="connsiteX3" fmla="*/ 278992 w 278992"/>
                <a:gd name="connsiteY3" fmla="*/ 163789 h 327577"/>
                <a:gd name="connsiteX4" fmla="*/ 139496 w 278992"/>
                <a:gd name="connsiteY4" fmla="*/ 327577 h 327577"/>
                <a:gd name="connsiteX5" fmla="*/ 139496 w 278992"/>
                <a:gd name="connsiteY5" fmla="*/ 262062 h 327577"/>
                <a:gd name="connsiteX6" fmla="*/ 0 w 278992"/>
                <a:gd name="connsiteY6" fmla="*/ 262062 h 327577"/>
                <a:gd name="connsiteX7" fmla="*/ 0 w 278992"/>
                <a:gd name="connsiteY7" fmla="*/ 65515 h 327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992" h="327577">
                  <a:moveTo>
                    <a:pt x="0" y="65515"/>
                  </a:moveTo>
                  <a:lnTo>
                    <a:pt x="139496" y="65515"/>
                  </a:lnTo>
                  <a:lnTo>
                    <a:pt x="139496" y="0"/>
                  </a:lnTo>
                  <a:lnTo>
                    <a:pt x="278992" y="163789"/>
                  </a:lnTo>
                  <a:lnTo>
                    <a:pt x="139496" y="327577"/>
                  </a:lnTo>
                  <a:lnTo>
                    <a:pt x="139496" y="262062"/>
                  </a:lnTo>
                  <a:lnTo>
                    <a:pt x="0" y="262062"/>
                  </a:lnTo>
                  <a:lnTo>
                    <a:pt x="0" y="65515"/>
                  </a:lnTo>
                  <a:close/>
                </a:path>
              </a:pathLst>
            </a:custGeom>
            <a:solidFill>
              <a:schemeClr val="accent1"/>
            </a:solidFill>
          </p:spPr>
          <p:style>
            <a:lnRef idx="0">
              <a:schemeClr val="accent1">
                <a:tint val="60000"/>
                <a:hueOff val="0"/>
                <a:satOff val="0"/>
                <a:lumOff val="0"/>
                <a:alphaOff val="0"/>
              </a:schemeClr>
            </a:lnRef>
            <a:fillRef idx="2">
              <a:scrgbClr r="0" g="0" b="0"/>
            </a:fillRef>
            <a:effectRef idx="1">
              <a:schemeClr val="accent1">
                <a:tint val="60000"/>
                <a:hueOff val="0"/>
                <a:satOff val="0"/>
                <a:lumOff val="0"/>
                <a:alphaOff val="0"/>
              </a:schemeClr>
            </a:effectRef>
            <a:fontRef idx="minor">
              <a:schemeClr val="dk1"/>
            </a:fontRef>
          </p:style>
          <p:txBody>
            <a:bodyPr spcFirstLastPara="0" vert="horz" wrap="square" lIns="0" tIns="49136" rIns="62774" bIns="49136" numCol="1" spcCol="1270" anchor="ctr" anchorCtr="0">
              <a:noAutofit/>
            </a:bodyPr>
            <a:lstStyle/>
            <a:p>
              <a:pPr algn="ctr" defTabSz="666750">
                <a:lnSpc>
                  <a:spcPct val="90000"/>
                </a:lnSpc>
                <a:spcBef>
                  <a:spcPct val="0"/>
                </a:spcBef>
                <a:spcAft>
                  <a:spcPct val="35000"/>
                </a:spcAft>
                <a:buClrTx/>
              </a:pPr>
              <a:endParaRPr lang="en-NZ" sz="1500" kern="1200">
                <a:solidFill>
                  <a:prstClr val="black"/>
                </a:solidFill>
                <a:latin typeface="Calibri" panose="020F0502020204030204"/>
              </a:endParaRPr>
            </a:p>
          </p:txBody>
        </p:sp>
        <p:sp>
          <p:nvSpPr>
            <p:cNvPr id="13" name="Freeform: Shape 12">
              <a:extLst>
                <a:ext uri="{FF2B5EF4-FFF2-40B4-BE49-F238E27FC236}">
                  <a16:creationId xmlns:a16="http://schemas.microsoft.com/office/drawing/2014/main" id="{A39930E4-F773-1CF0-AAD5-96DB64369E59}"/>
                </a:ext>
              </a:extLst>
            </p:cNvPr>
            <p:cNvSpPr/>
            <p:nvPr/>
          </p:nvSpPr>
          <p:spPr>
            <a:xfrm>
              <a:off x="6757127" y="3666871"/>
              <a:ext cx="200471" cy="245683"/>
            </a:xfrm>
            <a:custGeom>
              <a:avLst/>
              <a:gdLst>
                <a:gd name="connsiteX0" fmla="*/ 0 w 267295"/>
                <a:gd name="connsiteY0" fmla="*/ 65515 h 327577"/>
                <a:gd name="connsiteX1" fmla="*/ 133648 w 267295"/>
                <a:gd name="connsiteY1" fmla="*/ 65515 h 327577"/>
                <a:gd name="connsiteX2" fmla="*/ 133648 w 267295"/>
                <a:gd name="connsiteY2" fmla="*/ 0 h 327577"/>
                <a:gd name="connsiteX3" fmla="*/ 267295 w 267295"/>
                <a:gd name="connsiteY3" fmla="*/ 163789 h 327577"/>
                <a:gd name="connsiteX4" fmla="*/ 133648 w 267295"/>
                <a:gd name="connsiteY4" fmla="*/ 327577 h 327577"/>
                <a:gd name="connsiteX5" fmla="*/ 133648 w 267295"/>
                <a:gd name="connsiteY5" fmla="*/ 262062 h 327577"/>
                <a:gd name="connsiteX6" fmla="*/ 0 w 267295"/>
                <a:gd name="connsiteY6" fmla="*/ 262062 h 327577"/>
                <a:gd name="connsiteX7" fmla="*/ 0 w 267295"/>
                <a:gd name="connsiteY7" fmla="*/ 65515 h 327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7295" h="327577">
                  <a:moveTo>
                    <a:pt x="0" y="65515"/>
                  </a:moveTo>
                  <a:lnTo>
                    <a:pt x="133648" y="65515"/>
                  </a:lnTo>
                  <a:lnTo>
                    <a:pt x="133648" y="0"/>
                  </a:lnTo>
                  <a:lnTo>
                    <a:pt x="267295" y="163789"/>
                  </a:lnTo>
                  <a:lnTo>
                    <a:pt x="133648" y="327577"/>
                  </a:lnTo>
                  <a:lnTo>
                    <a:pt x="133648" y="262062"/>
                  </a:lnTo>
                  <a:lnTo>
                    <a:pt x="0" y="262062"/>
                  </a:lnTo>
                  <a:lnTo>
                    <a:pt x="0" y="65515"/>
                  </a:lnTo>
                  <a:close/>
                </a:path>
              </a:pathLst>
            </a:custGeom>
            <a:solidFill>
              <a:schemeClr val="accent1"/>
            </a:solidFill>
          </p:spPr>
          <p:style>
            <a:lnRef idx="0">
              <a:schemeClr val="accent1">
                <a:tint val="60000"/>
                <a:hueOff val="0"/>
                <a:satOff val="0"/>
                <a:lumOff val="0"/>
                <a:alphaOff val="0"/>
              </a:schemeClr>
            </a:lnRef>
            <a:fillRef idx="2">
              <a:scrgbClr r="0" g="0" b="0"/>
            </a:fillRef>
            <a:effectRef idx="1">
              <a:schemeClr val="accent1">
                <a:tint val="60000"/>
                <a:hueOff val="0"/>
                <a:satOff val="0"/>
                <a:lumOff val="0"/>
                <a:alphaOff val="0"/>
              </a:schemeClr>
            </a:effectRef>
            <a:fontRef idx="minor">
              <a:schemeClr val="dk1"/>
            </a:fontRef>
          </p:style>
          <p:txBody>
            <a:bodyPr spcFirstLastPara="0" vert="horz" wrap="square" lIns="0" tIns="49136" rIns="60141" bIns="49136" numCol="1" spcCol="1270" anchor="ctr" anchorCtr="0">
              <a:noAutofit/>
            </a:bodyPr>
            <a:lstStyle/>
            <a:p>
              <a:pPr algn="ctr" defTabSz="466725">
                <a:lnSpc>
                  <a:spcPct val="90000"/>
                </a:lnSpc>
                <a:spcBef>
                  <a:spcPct val="0"/>
                </a:spcBef>
                <a:spcAft>
                  <a:spcPct val="35000"/>
                </a:spcAft>
                <a:buClrTx/>
              </a:pPr>
              <a:endParaRPr lang="en-NZ" sz="1050" kern="1200">
                <a:solidFill>
                  <a:prstClr val="black"/>
                </a:solidFill>
                <a:latin typeface="Calibri" panose="020F0502020204030204"/>
              </a:endParaRPr>
            </a:p>
          </p:txBody>
        </p:sp>
        <p:sp>
          <p:nvSpPr>
            <p:cNvPr id="6" name="Freeform: Shape 5">
              <a:extLst>
                <a:ext uri="{FF2B5EF4-FFF2-40B4-BE49-F238E27FC236}">
                  <a16:creationId xmlns:a16="http://schemas.microsoft.com/office/drawing/2014/main" id="{9C146DF1-D4B3-D739-848E-1498C7F08D25}"/>
                </a:ext>
              </a:extLst>
            </p:cNvPr>
            <p:cNvSpPr/>
            <p:nvPr/>
          </p:nvSpPr>
          <p:spPr>
            <a:xfrm>
              <a:off x="343959" y="3249714"/>
              <a:ext cx="1405170" cy="1080000"/>
            </a:xfrm>
            <a:custGeom>
              <a:avLst/>
              <a:gdLst>
                <a:gd name="connsiteX0" fmla="*/ 0 w 2327413"/>
                <a:gd name="connsiteY0" fmla="*/ 145552 h 1455523"/>
                <a:gd name="connsiteX1" fmla="*/ 145552 w 2327413"/>
                <a:gd name="connsiteY1" fmla="*/ 0 h 1455523"/>
                <a:gd name="connsiteX2" fmla="*/ 2181861 w 2327413"/>
                <a:gd name="connsiteY2" fmla="*/ 0 h 1455523"/>
                <a:gd name="connsiteX3" fmla="*/ 2327413 w 2327413"/>
                <a:gd name="connsiteY3" fmla="*/ 145552 h 1455523"/>
                <a:gd name="connsiteX4" fmla="*/ 2327413 w 2327413"/>
                <a:gd name="connsiteY4" fmla="*/ 1309971 h 1455523"/>
                <a:gd name="connsiteX5" fmla="*/ 2181861 w 2327413"/>
                <a:gd name="connsiteY5" fmla="*/ 1455523 h 1455523"/>
                <a:gd name="connsiteX6" fmla="*/ 145552 w 2327413"/>
                <a:gd name="connsiteY6" fmla="*/ 1455523 h 1455523"/>
                <a:gd name="connsiteX7" fmla="*/ 0 w 2327413"/>
                <a:gd name="connsiteY7" fmla="*/ 1309971 h 1455523"/>
                <a:gd name="connsiteX8" fmla="*/ 0 w 2327413"/>
                <a:gd name="connsiteY8" fmla="*/ 145552 h 1455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27413" h="1455523">
                  <a:moveTo>
                    <a:pt x="0" y="145552"/>
                  </a:moveTo>
                  <a:cubicBezTo>
                    <a:pt x="0" y="65166"/>
                    <a:pt x="65166" y="0"/>
                    <a:pt x="145552" y="0"/>
                  </a:cubicBezTo>
                  <a:lnTo>
                    <a:pt x="2181861" y="0"/>
                  </a:lnTo>
                  <a:cubicBezTo>
                    <a:pt x="2262247" y="0"/>
                    <a:pt x="2327413" y="65166"/>
                    <a:pt x="2327413" y="145552"/>
                  </a:cubicBezTo>
                  <a:lnTo>
                    <a:pt x="2327413" y="1309971"/>
                  </a:lnTo>
                  <a:cubicBezTo>
                    <a:pt x="2327413" y="1390357"/>
                    <a:pt x="2262247" y="1455523"/>
                    <a:pt x="2181861" y="1455523"/>
                  </a:cubicBezTo>
                  <a:lnTo>
                    <a:pt x="145552" y="1455523"/>
                  </a:lnTo>
                  <a:cubicBezTo>
                    <a:pt x="65166" y="1455523"/>
                    <a:pt x="0" y="1390357"/>
                    <a:pt x="0" y="1309971"/>
                  </a:cubicBezTo>
                  <a:lnTo>
                    <a:pt x="0" y="145552"/>
                  </a:lnTo>
                  <a:close/>
                </a:path>
              </a:pathLst>
            </a:custGeom>
            <a:noFill/>
            <a:ln w="9525" cap="flat" cmpd="sng" algn="ctr">
              <a:solidFill>
                <a:schemeClr val="accent2"/>
              </a:solidFill>
              <a:prstDash val="solid"/>
              <a:round/>
              <a:headEnd type="none" w="med" len="med"/>
              <a:tailEnd type="none" w="med" len="med"/>
            </a:ln>
            <a:scene3d>
              <a:camera prst="orthographicFront"/>
              <a:lightRig rig="flat" dir="t"/>
            </a:scene3d>
            <a:sp3d prstMaterial="dkEdge">
              <a:bevelT w="8200" h="38100"/>
            </a:sp3d>
          </p:spPr>
          <p:style>
            <a:lnRef idx="0">
              <a:scrgbClr r="0" g="0" b="0"/>
            </a:lnRef>
            <a:fillRef idx="0">
              <a:scrgbClr r="0" g="0" b="0"/>
            </a:fillRef>
            <a:effectRef idx="0">
              <a:scrgbClr r="0" g="0" b="0"/>
            </a:effectRef>
            <a:fontRef idx="minor">
              <a:schemeClr val="accent6"/>
            </a:fontRef>
          </p:style>
          <p:txBody>
            <a:bodyPr spcFirstLastPara="0" vert="horz" wrap="square" lIns="89123" tIns="89123" rIns="89123" bIns="89123" numCol="1" spcCol="1270" anchor="ctr" anchorCtr="0">
              <a:noAutofit/>
            </a:bodyPr>
            <a:lstStyle/>
            <a:p>
              <a:pPr algn="ctr" defTabSz="666750">
                <a:lnSpc>
                  <a:spcPct val="90000"/>
                </a:lnSpc>
                <a:spcBef>
                  <a:spcPct val="0"/>
                </a:spcBef>
                <a:spcAft>
                  <a:spcPct val="35000"/>
                </a:spcAft>
                <a:buClrTx/>
              </a:pPr>
              <a:r>
                <a:rPr lang="en-US" sz="1200" b="1" kern="1200">
                  <a:solidFill>
                    <a:schemeClr val="accent1"/>
                  </a:solidFill>
                  <a:latin typeface="Heebo"/>
                  <a:cs typeface="Heebo"/>
                </a:rPr>
                <a:t>Project EOI applications created by 1 pm, 23 July</a:t>
              </a:r>
              <a:endParaRPr lang="en-US" sz="1200">
                <a:solidFill>
                  <a:schemeClr val="accent1"/>
                </a:solidFill>
                <a:latin typeface="Heebo"/>
                <a:cs typeface="Heebo"/>
              </a:endParaRPr>
            </a:p>
          </p:txBody>
        </p:sp>
        <p:sp>
          <p:nvSpPr>
            <p:cNvPr id="10" name="Freeform: Shape 9">
              <a:extLst>
                <a:ext uri="{FF2B5EF4-FFF2-40B4-BE49-F238E27FC236}">
                  <a16:creationId xmlns:a16="http://schemas.microsoft.com/office/drawing/2014/main" id="{A24D386C-7360-C1AB-38BD-747B6FA8CCBD}"/>
                </a:ext>
              </a:extLst>
            </p:cNvPr>
            <p:cNvSpPr/>
            <p:nvPr/>
          </p:nvSpPr>
          <p:spPr>
            <a:xfrm>
              <a:off x="1902793" y="3666871"/>
              <a:ext cx="209244" cy="245683"/>
            </a:xfrm>
            <a:custGeom>
              <a:avLst/>
              <a:gdLst>
                <a:gd name="connsiteX0" fmla="*/ 0 w 278992"/>
                <a:gd name="connsiteY0" fmla="*/ 65515 h 327577"/>
                <a:gd name="connsiteX1" fmla="*/ 139496 w 278992"/>
                <a:gd name="connsiteY1" fmla="*/ 65515 h 327577"/>
                <a:gd name="connsiteX2" fmla="*/ 139496 w 278992"/>
                <a:gd name="connsiteY2" fmla="*/ 0 h 327577"/>
                <a:gd name="connsiteX3" fmla="*/ 278992 w 278992"/>
                <a:gd name="connsiteY3" fmla="*/ 163789 h 327577"/>
                <a:gd name="connsiteX4" fmla="*/ 139496 w 278992"/>
                <a:gd name="connsiteY4" fmla="*/ 327577 h 327577"/>
                <a:gd name="connsiteX5" fmla="*/ 139496 w 278992"/>
                <a:gd name="connsiteY5" fmla="*/ 262062 h 327577"/>
                <a:gd name="connsiteX6" fmla="*/ 0 w 278992"/>
                <a:gd name="connsiteY6" fmla="*/ 262062 h 327577"/>
                <a:gd name="connsiteX7" fmla="*/ 0 w 278992"/>
                <a:gd name="connsiteY7" fmla="*/ 65515 h 327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992" h="327577">
                  <a:moveTo>
                    <a:pt x="0" y="65515"/>
                  </a:moveTo>
                  <a:lnTo>
                    <a:pt x="139496" y="65515"/>
                  </a:lnTo>
                  <a:lnTo>
                    <a:pt x="139496" y="0"/>
                  </a:lnTo>
                  <a:lnTo>
                    <a:pt x="278992" y="163789"/>
                  </a:lnTo>
                  <a:lnTo>
                    <a:pt x="139496" y="327577"/>
                  </a:lnTo>
                  <a:lnTo>
                    <a:pt x="139496" y="262062"/>
                  </a:lnTo>
                  <a:lnTo>
                    <a:pt x="0" y="262062"/>
                  </a:lnTo>
                  <a:lnTo>
                    <a:pt x="0" y="65515"/>
                  </a:lnTo>
                  <a:close/>
                </a:path>
              </a:pathLst>
            </a:custGeom>
            <a:solidFill>
              <a:schemeClr val="accent1"/>
            </a:solidFill>
          </p:spPr>
          <p:style>
            <a:lnRef idx="0">
              <a:schemeClr val="accent1">
                <a:tint val="60000"/>
                <a:hueOff val="0"/>
                <a:satOff val="0"/>
                <a:lumOff val="0"/>
                <a:alphaOff val="0"/>
              </a:schemeClr>
            </a:lnRef>
            <a:fillRef idx="2">
              <a:scrgbClr r="0" g="0" b="0"/>
            </a:fillRef>
            <a:effectRef idx="1">
              <a:schemeClr val="accent1">
                <a:tint val="60000"/>
                <a:hueOff val="0"/>
                <a:satOff val="0"/>
                <a:lumOff val="0"/>
                <a:alphaOff val="0"/>
              </a:schemeClr>
            </a:effectRef>
            <a:fontRef idx="minor">
              <a:schemeClr val="dk1"/>
            </a:fontRef>
          </p:style>
          <p:txBody>
            <a:bodyPr spcFirstLastPara="0" vert="horz" wrap="square" lIns="0" tIns="49136" rIns="62774" bIns="49136" numCol="1" spcCol="1270" anchor="ctr" anchorCtr="0">
              <a:noAutofit/>
            </a:bodyPr>
            <a:lstStyle/>
            <a:p>
              <a:pPr algn="ctr" defTabSz="666750">
                <a:lnSpc>
                  <a:spcPct val="90000"/>
                </a:lnSpc>
                <a:spcBef>
                  <a:spcPct val="0"/>
                </a:spcBef>
                <a:spcAft>
                  <a:spcPct val="35000"/>
                </a:spcAft>
                <a:buClrTx/>
              </a:pPr>
              <a:endParaRPr lang="en-NZ" sz="1500" kern="1200">
                <a:solidFill>
                  <a:prstClr val="black"/>
                </a:solidFill>
                <a:latin typeface="Calibri" panose="020F0502020204030204"/>
              </a:endParaRPr>
            </a:p>
          </p:txBody>
        </p:sp>
      </p:grpSp>
    </p:spTree>
    <p:extLst>
      <p:ext uri="{BB962C8B-B14F-4D97-AF65-F5344CB8AC3E}">
        <p14:creationId xmlns:p14="http://schemas.microsoft.com/office/powerpoint/2010/main" val="465797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36"/>
          <p:cNvSpPr txBox="1">
            <a:spLocks noGrp="1"/>
          </p:cNvSpPr>
          <p:nvPr>
            <p:ph type="title"/>
          </p:nvPr>
        </p:nvSpPr>
        <p:spPr>
          <a:xfrm>
            <a:off x="311700" y="720000"/>
            <a:ext cx="3665100" cy="10959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GB"/>
              <a:t>Today’s webinar</a:t>
            </a:r>
            <a:endParaRPr/>
          </a:p>
        </p:txBody>
      </p:sp>
      <p:sp>
        <p:nvSpPr>
          <p:cNvPr id="234" name="Google Shape;234;p36"/>
          <p:cNvSpPr txBox="1">
            <a:spLocks noGrp="1"/>
          </p:cNvSpPr>
          <p:nvPr>
            <p:ph type="body" idx="1"/>
          </p:nvPr>
        </p:nvSpPr>
        <p:spPr>
          <a:xfrm>
            <a:off x="4572000" y="837900"/>
            <a:ext cx="4381200" cy="3946200"/>
          </a:xfrm>
          <a:prstGeom prst="rect">
            <a:avLst/>
          </a:prstGeom>
        </p:spPr>
        <p:txBody>
          <a:bodyPr spcFirstLastPara="1" wrap="square" lIns="91425" tIns="91425" rIns="91425" bIns="91425" anchor="t" anchorCtr="0">
            <a:noAutofit/>
          </a:bodyPr>
          <a:lstStyle/>
          <a:p>
            <a:pPr marL="285750" indent="-285750">
              <a:spcAft>
                <a:spcPts val="200"/>
              </a:spcAft>
              <a:buSzPts val="1100"/>
            </a:pPr>
            <a:r>
              <a:rPr lang="en-US" sz="2100" dirty="0">
                <a:solidFill>
                  <a:schemeClr val="tx1">
                    <a:lumMod val="95000"/>
                    <a:lumOff val="5000"/>
                  </a:schemeClr>
                </a:solidFill>
              </a:rPr>
              <a:t>HRC - a Crown entity</a:t>
            </a:r>
          </a:p>
          <a:p>
            <a:pPr marL="285750" indent="-285750">
              <a:spcAft>
                <a:spcPts val="200"/>
              </a:spcAft>
              <a:buSzPts val="1100"/>
            </a:pPr>
            <a:r>
              <a:rPr lang="en-US" sz="2100" dirty="0">
                <a:solidFill>
                  <a:schemeClr val="tx1">
                    <a:lumMod val="95000"/>
                    <a:lumOff val="5000"/>
                  </a:schemeClr>
                </a:solidFill>
              </a:rPr>
              <a:t>HRC requirements</a:t>
            </a:r>
          </a:p>
          <a:p>
            <a:pPr marL="285750" indent="-285750">
              <a:spcAft>
                <a:spcPts val="200"/>
              </a:spcAft>
              <a:buSzPts val="1100"/>
            </a:pPr>
            <a:r>
              <a:rPr lang="en-US" sz="2100" dirty="0">
                <a:solidFill>
                  <a:schemeClr val="tx1">
                    <a:lumMod val="95000"/>
                    <a:lumOff val="5000"/>
                  </a:schemeClr>
                </a:solidFill>
              </a:rPr>
              <a:t>Health research priorities  </a:t>
            </a:r>
            <a:endParaRPr lang="en-US" sz="2100" strike="sngStrike" dirty="0">
              <a:solidFill>
                <a:schemeClr val="tx1">
                  <a:lumMod val="95000"/>
                  <a:lumOff val="5000"/>
                </a:schemeClr>
              </a:solidFill>
            </a:endParaRPr>
          </a:p>
          <a:p>
            <a:pPr marL="285750" indent="-285750">
              <a:spcAft>
                <a:spcPts val="200"/>
              </a:spcAft>
              <a:buSzPts val="1100"/>
            </a:pPr>
            <a:r>
              <a:rPr lang="en-US" sz="2100" dirty="0">
                <a:solidFill>
                  <a:schemeClr val="tx1">
                    <a:lumMod val="95000"/>
                    <a:lumOff val="5000"/>
                  </a:schemeClr>
                </a:solidFill>
              </a:rPr>
              <a:t>2027 Project and </a:t>
            </a:r>
            <a:r>
              <a:rPr lang="en-US" sz="2100" dirty="0" err="1">
                <a:solidFill>
                  <a:schemeClr val="tx1">
                    <a:lumMod val="95000"/>
                    <a:lumOff val="5000"/>
                  </a:schemeClr>
                </a:solidFill>
              </a:rPr>
              <a:t>Programme</a:t>
            </a:r>
            <a:r>
              <a:rPr lang="en-US" sz="2100" dirty="0">
                <a:solidFill>
                  <a:schemeClr val="tx1">
                    <a:lumMod val="95000"/>
                    <a:lumOff val="5000"/>
                  </a:schemeClr>
                </a:solidFill>
              </a:rPr>
              <a:t> grants</a:t>
            </a:r>
          </a:p>
          <a:p>
            <a:pPr marL="285750" indent="-285750">
              <a:spcAft>
                <a:spcPts val="200"/>
              </a:spcAft>
              <a:buSzPts val="1100"/>
            </a:pPr>
            <a:r>
              <a:rPr lang="en-US" sz="2100" dirty="0">
                <a:solidFill>
                  <a:schemeClr val="tx1">
                    <a:lumMod val="95000"/>
                    <a:lumOff val="5000"/>
                  </a:schemeClr>
                </a:solidFill>
              </a:rPr>
              <a:t>Assessment process</a:t>
            </a:r>
          </a:p>
          <a:p>
            <a:pPr marL="285750" indent="-285750">
              <a:spcAft>
                <a:spcPts val="200"/>
              </a:spcAft>
              <a:buSzPts val="1100"/>
            </a:pPr>
            <a:r>
              <a:rPr lang="en-US" sz="2100" dirty="0">
                <a:solidFill>
                  <a:schemeClr val="tx1">
                    <a:lumMod val="95000"/>
                    <a:lumOff val="5000"/>
                  </a:schemeClr>
                </a:solidFill>
              </a:rPr>
              <a:t>Further information and contacts</a:t>
            </a:r>
          </a:p>
          <a:p>
            <a:pPr marL="285750" indent="-285750">
              <a:spcAft>
                <a:spcPts val="200"/>
              </a:spcAft>
              <a:buSzPts val="1100"/>
            </a:pPr>
            <a:r>
              <a:rPr lang="en-US" sz="2100" dirty="0">
                <a:solidFill>
                  <a:schemeClr val="tx1">
                    <a:lumMod val="95000"/>
                    <a:lumOff val="5000"/>
                  </a:schemeClr>
                </a:solidFill>
              </a:rPr>
              <a:t>Q&amp;A</a:t>
            </a:r>
          </a:p>
          <a:p>
            <a:pPr marL="0" indent="0">
              <a:spcAft>
                <a:spcPts val="200"/>
              </a:spcAft>
              <a:buSzPts val="1100"/>
              <a:buNone/>
            </a:pPr>
            <a:endParaRPr lang="en-US" sz="2100" dirty="0">
              <a:solidFill>
                <a:schemeClr val="tx1">
                  <a:lumMod val="95000"/>
                  <a:lumOff val="5000"/>
                </a:schemeClr>
              </a:solidFill>
            </a:endParaRPr>
          </a:p>
          <a:p>
            <a:pPr marL="0" lvl="0" indent="0" algn="l" rtl="0">
              <a:spcBef>
                <a:spcPts val="0"/>
              </a:spcBef>
              <a:spcAft>
                <a:spcPts val="0"/>
              </a:spcAft>
              <a:buClr>
                <a:schemeClr val="dk1"/>
              </a:buClr>
              <a:buSzPts val="1100"/>
              <a:buFont typeface="Arial"/>
              <a:buNone/>
            </a:pPr>
            <a:endParaRPr sz="1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C9697-7325-9F94-47D9-5B5623FC66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833226-A540-CC28-737D-9857563E4312}"/>
              </a:ext>
            </a:extLst>
          </p:cNvPr>
          <p:cNvSpPr>
            <a:spLocks noGrp="1"/>
          </p:cNvSpPr>
          <p:nvPr>
            <p:ph type="title"/>
          </p:nvPr>
        </p:nvSpPr>
        <p:spPr>
          <a:xfrm>
            <a:off x="311700" y="620371"/>
            <a:ext cx="8520600" cy="572700"/>
          </a:xfrm>
        </p:spPr>
        <p:txBody>
          <a:bodyPr>
            <a:normAutofit fontScale="90000"/>
          </a:bodyPr>
          <a:lstStyle/>
          <a:p>
            <a:r>
              <a:rPr lang="en-US"/>
              <a:t>2027 Project round – Full stage </a:t>
            </a:r>
            <a:endParaRPr lang="en-NZ"/>
          </a:p>
        </p:txBody>
      </p:sp>
      <p:sp>
        <p:nvSpPr>
          <p:cNvPr id="3" name="Text Placeholder 2">
            <a:extLst>
              <a:ext uri="{FF2B5EF4-FFF2-40B4-BE49-F238E27FC236}">
                <a16:creationId xmlns:a16="http://schemas.microsoft.com/office/drawing/2014/main" id="{D29E4348-93A9-E02F-A1B8-3E43BADF6921}"/>
              </a:ext>
            </a:extLst>
          </p:cNvPr>
          <p:cNvSpPr>
            <a:spLocks noGrp="1"/>
          </p:cNvSpPr>
          <p:nvPr>
            <p:ph type="body" idx="1"/>
          </p:nvPr>
        </p:nvSpPr>
        <p:spPr>
          <a:xfrm>
            <a:off x="373094" y="3174714"/>
            <a:ext cx="8520600" cy="1520575"/>
          </a:xfrm>
        </p:spPr>
        <p:txBody>
          <a:bodyPr>
            <a:normAutofit/>
          </a:bodyPr>
          <a:lstStyle/>
          <a:p>
            <a:pPr>
              <a:lnSpc>
                <a:spcPct val="114999"/>
              </a:lnSpc>
            </a:pPr>
            <a:r>
              <a:rPr lang="en-NZ" sz="1400">
                <a:ea typeface="DengXian"/>
              </a:rPr>
              <a:t>Project Full applications (anticipated) open </a:t>
            </a:r>
            <a:r>
              <a:rPr lang="en-NZ" sz="1400" b="1">
                <a:ea typeface="DengXian"/>
              </a:rPr>
              <a:t>15 October 2026</a:t>
            </a:r>
          </a:p>
          <a:p>
            <a:pPr>
              <a:lnSpc>
                <a:spcPct val="114999"/>
              </a:lnSpc>
            </a:pPr>
            <a:r>
              <a:rPr lang="en-NZ" sz="1400">
                <a:ea typeface="DengXian"/>
              </a:rPr>
              <a:t>You need to complete your Full application and submit it to HRC Gateway by </a:t>
            </a:r>
            <a:r>
              <a:rPr lang="en-NZ" sz="1400" b="1">
                <a:ea typeface="DengXian"/>
              </a:rPr>
              <a:t>1pm 19 November 2026</a:t>
            </a:r>
            <a:r>
              <a:rPr lang="en-NZ" sz="1400">
                <a:ea typeface="DengXian"/>
              </a:rPr>
              <a:t>. </a:t>
            </a:r>
          </a:p>
          <a:p>
            <a:pPr>
              <a:lnSpc>
                <a:spcPct val="114999"/>
              </a:lnSpc>
            </a:pPr>
            <a:r>
              <a:rPr lang="en-NZ" sz="1400">
                <a:ea typeface="DengXian"/>
              </a:rPr>
              <a:t>We may notify you of any issues with your application before</a:t>
            </a:r>
            <a:r>
              <a:rPr lang="en-NZ" sz="1400" b="1">
                <a:ea typeface="DengXian"/>
              </a:rPr>
              <a:t> 3 December 2026.</a:t>
            </a:r>
            <a:endParaRPr lang="en-NZ" sz="1400">
              <a:ea typeface="DengXian"/>
            </a:endParaRPr>
          </a:p>
          <a:p>
            <a:pPr>
              <a:lnSpc>
                <a:spcPct val="114999"/>
              </a:lnSpc>
            </a:pPr>
            <a:r>
              <a:rPr lang="en-NZ" sz="1400">
                <a:ea typeface="DengXian"/>
              </a:rPr>
              <a:t>Applicant rebuttal period is </a:t>
            </a:r>
            <a:r>
              <a:rPr lang="en-NZ" sz="1400" b="1">
                <a:ea typeface="DengXian"/>
              </a:rPr>
              <a:t>15 – 26 February 2027 </a:t>
            </a:r>
            <a:endParaRPr lang="en-US" sz="1400"/>
          </a:p>
          <a:p>
            <a:endParaRPr lang="en-NZ"/>
          </a:p>
        </p:txBody>
      </p:sp>
      <p:grpSp>
        <p:nvGrpSpPr>
          <p:cNvPr id="4" name="Group 3">
            <a:extLst>
              <a:ext uri="{FF2B5EF4-FFF2-40B4-BE49-F238E27FC236}">
                <a16:creationId xmlns:a16="http://schemas.microsoft.com/office/drawing/2014/main" id="{8A17BB73-42FC-BDA6-50CA-1F0C727261A4}"/>
              </a:ext>
            </a:extLst>
          </p:cNvPr>
          <p:cNvGrpSpPr/>
          <p:nvPr/>
        </p:nvGrpSpPr>
        <p:grpSpPr>
          <a:xfrm>
            <a:off x="256853" y="1340620"/>
            <a:ext cx="8636840" cy="1638886"/>
            <a:chOff x="717847" y="3752623"/>
            <a:chExt cx="7889051" cy="1083583"/>
          </a:xfrm>
        </p:grpSpPr>
        <p:sp>
          <p:nvSpPr>
            <p:cNvPr id="6" name="Freeform: Shape 5">
              <a:extLst>
                <a:ext uri="{FF2B5EF4-FFF2-40B4-BE49-F238E27FC236}">
                  <a16:creationId xmlns:a16="http://schemas.microsoft.com/office/drawing/2014/main" id="{38070306-E9C4-9A34-D334-0DD40E622FC8}"/>
                </a:ext>
              </a:extLst>
            </p:cNvPr>
            <p:cNvSpPr/>
            <p:nvPr/>
          </p:nvSpPr>
          <p:spPr>
            <a:xfrm>
              <a:off x="4992903" y="3752623"/>
              <a:ext cx="1693554" cy="1057182"/>
            </a:xfrm>
            <a:custGeom>
              <a:avLst/>
              <a:gdLst>
                <a:gd name="connsiteX0" fmla="*/ 0 w 2036146"/>
                <a:gd name="connsiteY0" fmla="*/ 127026 h 1270256"/>
                <a:gd name="connsiteX1" fmla="*/ 127026 w 2036146"/>
                <a:gd name="connsiteY1" fmla="*/ 0 h 1270256"/>
                <a:gd name="connsiteX2" fmla="*/ 1909120 w 2036146"/>
                <a:gd name="connsiteY2" fmla="*/ 0 h 1270256"/>
                <a:gd name="connsiteX3" fmla="*/ 2036146 w 2036146"/>
                <a:gd name="connsiteY3" fmla="*/ 127026 h 1270256"/>
                <a:gd name="connsiteX4" fmla="*/ 2036146 w 2036146"/>
                <a:gd name="connsiteY4" fmla="*/ 1143230 h 1270256"/>
                <a:gd name="connsiteX5" fmla="*/ 1909120 w 2036146"/>
                <a:gd name="connsiteY5" fmla="*/ 1270256 h 1270256"/>
                <a:gd name="connsiteX6" fmla="*/ 127026 w 2036146"/>
                <a:gd name="connsiteY6" fmla="*/ 1270256 h 1270256"/>
                <a:gd name="connsiteX7" fmla="*/ 0 w 2036146"/>
                <a:gd name="connsiteY7" fmla="*/ 1143230 h 1270256"/>
                <a:gd name="connsiteX8" fmla="*/ 0 w 2036146"/>
                <a:gd name="connsiteY8" fmla="*/ 127026 h 1270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36146" h="1270256">
                  <a:moveTo>
                    <a:pt x="0" y="127026"/>
                  </a:moveTo>
                  <a:cubicBezTo>
                    <a:pt x="0" y="56871"/>
                    <a:pt x="56871" y="0"/>
                    <a:pt x="127026" y="0"/>
                  </a:cubicBezTo>
                  <a:lnTo>
                    <a:pt x="1909120" y="0"/>
                  </a:lnTo>
                  <a:cubicBezTo>
                    <a:pt x="1979275" y="0"/>
                    <a:pt x="2036146" y="56871"/>
                    <a:pt x="2036146" y="127026"/>
                  </a:cubicBezTo>
                  <a:lnTo>
                    <a:pt x="2036146" y="1143230"/>
                  </a:lnTo>
                  <a:cubicBezTo>
                    <a:pt x="2036146" y="1213385"/>
                    <a:pt x="1979275" y="1270256"/>
                    <a:pt x="1909120" y="1270256"/>
                  </a:cubicBezTo>
                  <a:lnTo>
                    <a:pt x="127026" y="1270256"/>
                  </a:lnTo>
                  <a:cubicBezTo>
                    <a:pt x="56871" y="1270256"/>
                    <a:pt x="0" y="1213385"/>
                    <a:pt x="0" y="1143230"/>
                  </a:cubicBezTo>
                  <a:lnTo>
                    <a:pt x="0" y="127026"/>
                  </a:lnTo>
                  <a:close/>
                </a:path>
              </a:pathLst>
            </a:custGeom>
            <a:solidFill>
              <a:schemeClr val="bg1"/>
            </a:solidFill>
            <a:ln w="9525" cap="flat" cmpd="sng" algn="ctr">
              <a:solidFill>
                <a:schemeClr val="accent2"/>
              </a:solidFill>
              <a:prstDash val="solid"/>
              <a:round/>
              <a:headEnd type="none" w="med" len="med"/>
              <a:tailEnd type="none" w="med" len="med"/>
            </a:ln>
            <a:scene3d>
              <a:camera prst="orthographicFront"/>
              <a:lightRig rig="flat" dir="t"/>
            </a:scene3d>
            <a:sp3d prstMaterial="dkEdge">
              <a:bevelT w="8200" h="38100"/>
            </a:sp3d>
          </p:spPr>
          <p:style>
            <a:lnRef idx="0">
              <a:scrgbClr r="0" g="0" b="0"/>
            </a:lnRef>
            <a:fillRef idx="0">
              <a:scrgbClr r="0" g="0" b="0"/>
            </a:fillRef>
            <a:effectRef idx="0">
              <a:scrgbClr r="0" g="0" b="0"/>
            </a:effectRef>
            <a:fontRef idx="minor">
              <a:schemeClr val="accent6"/>
            </a:fontRef>
          </p:style>
          <p:txBody>
            <a:bodyPr spcFirstLastPara="0" vert="horz" wrap="square" lIns="85054" tIns="85054" rIns="85054" bIns="85054" numCol="1" spcCol="127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9pPr>
            </a:lstStyle>
            <a:p>
              <a:pPr algn="ctr" defTabSz="666750">
                <a:spcBef>
                  <a:spcPct val="0"/>
                </a:spcBef>
                <a:buClrTx/>
              </a:pPr>
              <a:r>
                <a:rPr lang="en-NZ" sz="1200" b="1" kern="1200">
                  <a:solidFill>
                    <a:schemeClr val="accent1"/>
                  </a:solidFill>
                  <a:latin typeface="Heebo"/>
                  <a:cs typeface="Heebo"/>
                </a:rPr>
                <a:t>Full assessing committee meeting in March</a:t>
              </a:r>
              <a:endParaRPr lang="en-US" sz="1200" kern="1200">
                <a:solidFill>
                  <a:schemeClr val="tx1"/>
                </a:solidFill>
                <a:latin typeface="Heebo"/>
                <a:cs typeface="Heebo"/>
              </a:endParaRPr>
            </a:p>
            <a:p>
              <a:pPr algn="ctr" defTabSz="666750">
                <a:spcBef>
                  <a:spcPct val="0"/>
                </a:spcBef>
                <a:buClrTx/>
              </a:pPr>
              <a:endParaRPr lang="en-US" sz="1200" kern="1200">
                <a:solidFill>
                  <a:schemeClr val="tx1"/>
                </a:solidFill>
                <a:latin typeface="Heebo"/>
                <a:cs typeface="Heebo"/>
              </a:endParaRPr>
            </a:p>
            <a:p>
              <a:pPr algn="ctr" defTabSz="666750">
                <a:spcBef>
                  <a:spcPct val="0"/>
                </a:spcBef>
                <a:buClrTx/>
              </a:pPr>
              <a:r>
                <a:rPr lang="en-US" sz="1200" kern="1200">
                  <a:solidFill>
                    <a:schemeClr val="tx1"/>
                  </a:solidFill>
                  <a:latin typeface="Heebo"/>
                  <a:cs typeface="Heebo"/>
                </a:rPr>
                <a:t>discuss, score applications, and make funding recommendation</a:t>
              </a:r>
              <a:endParaRPr lang="en-US" sz="1200" kern="1200">
                <a:solidFill>
                  <a:schemeClr val="tx1"/>
                </a:solidFill>
                <a:latin typeface="Heebo"/>
                <a:ea typeface="Calibri"/>
                <a:cs typeface="Heebo"/>
              </a:endParaRPr>
            </a:p>
          </p:txBody>
        </p:sp>
        <p:sp>
          <p:nvSpPr>
            <p:cNvPr id="8" name="Freeform: Shape 7">
              <a:extLst>
                <a:ext uri="{FF2B5EF4-FFF2-40B4-BE49-F238E27FC236}">
                  <a16:creationId xmlns:a16="http://schemas.microsoft.com/office/drawing/2014/main" id="{F56ADD80-111D-2595-07C5-EE55D373FCF6}"/>
                </a:ext>
              </a:extLst>
            </p:cNvPr>
            <p:cNvSpPr/>
            <p:nvPr/>
          </p:nvSpPr>
          <p:spPr>
            <a:xfrm>
              <a:off x="7167145" y="3752623"/>
              <a:ext cx="1439753" cy="1057182"/>
            </a:xfrm>
            <a:custGeom>
              <a:avLst/>
              <a:gdLst>
                <a:gd name="connsiteX0" fmla="*/ 0 w 2036146"/>
                <a:gd name="connsiteY0" fmla="*/ 127026 h 1270256"/>
                <a:gd name="connsiteX1" fmla="*/ 127026 w 2036146"/>
                <a:gd name="connsiteY1" fmla="*/ 0 h 1270256"/>
                <a:gd name="connsiteX2" fmla="*/ 1909120 w 2036146"/>
                <a:gd name="connsiteY2" fmla="*/ 0 h 1270256"/>
                <a:gd name="connsiteX3" fmla="*/ 2036146 w 2036146"/>
                <a:gd name="connsiteY3" fmla="*/ 127026 h 1270256"/>
                <a:gd name="connsiteX4" fmla="*/ 2036146 w 2036146"/>
                <a:gd name="connsiteY4" fmla="*/ 1143230 h 1270256"/>
                <a:gd name="connsiteX5" fmla="*/ 1909120 w 2036146"/>
                <a:gd name="connsiteY5" fmla="*/ 1270256 h 1270256"/>
                <a:gd name="connsiteX6" fmla="*/ 127026 w 2036146"/>
                <a:gd name="connsiteY6" fmla="*/ 1270256 h 1270256"/>
                <a:gd name="connsiteX7" fmla="*/ 0 w 2036146"/>
                <a:gd name="connsiteY7" fmla="*/ 1143230 h 1270256"/>
                <a:gd name="connsiteX8" fmla="*/ 0 w 2036146"/>
                <a:gd name="connsiteY8" fmla="*/ 127026 h 1270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36146" h="1270256">
                  <a:moveTo>
                    <a:pt x="0" y="127026"/>
                  </a:moveTo>
                  <a:cubicBezTo>
                    <a:pt x="0" y="56871"/>
                    <a:pt x="56871" y="0"/>
                    <a:pt x="127026" y="0"/>
                  </a:cubicBezTo>
                  <a:lnTo>
                    <a:pt x="1909120" y="0"/>
                  </a:lnTo>
                  <a:cubicBezTo>
                    <a:pt x="1979275" y="0"/>
                    <a:pt x="2036146" y="56871"/>
                    <a:pt x="2036146" y="127026"/>
                  </a:cubicBezTo>
                  <a:lnTo>
                    <a:pt x="2036146" y="1143230"/>
                  </a:lnTo>
                  <a:cubicBezTo>
                    <a:pt x="2036146" y="1213385"/>
                    <a:pt x="1979275" y="1270256"/>
                    <a:pt x="1909120" y="1270256"/>
                  </a:cubicBezTo>
                  <a:lnTo>
                    <a:pt x="127026" y="1270256"/>
                  </a:lnTo>
                  <a:cubicBezTo>
                    <a:pt x="56871" y="1270256"/>
                    <a:pt x="0" y="1213385"/>
                    <a:pt x="0" y="1143230"/>
                  </a:cubicBezTo>
                  <a:lnTo>
                    <a:pt x="0" y="127026"/>
                  </a:lnTo>
                  <a:close/>
                </a:path>
              </a:pathLst>
            </a:custGeom>
            <a:solidFill>
              <a:schemeClr val="bg1"/>
            </a:solidFill>
            <a:ln w="9525" cap="flat" cmpd="sng" algn="ctr">
              <a:solidFill>
                <a:schemeClr val="accent2"/>
              </a:solidFill>
              <a:prstDash val="solid"/>
              <a:round/>
              <a:headEnd type="none" w="med" len="med"/>
              <a:tailEnd type="none" w="med" len="med"/>
            </a:ln>
            <a:scene3d>
              <a:camera prst="orthographicFront"/>
              <a:lightRig rig="flat" dir="t"/>
            </a:scene3d>
            <a:sp3d prstMaterial="dkEdge">
              <a:bevelT w="8200" h="38100"/>
            </a:sp3d>
          </p:spPr>
          <p:style>
            <a:lnRef idx="0">
              <a:scrgbClr r="0" g="0" b="0"/>
            </a:lnRef>
            <a:fillRef idx="0">
              <a:scrgbClr r="0" g="0" b="0"/>
            </a:fillRef>
            <a:effectRef idx="0">
              <a:scrgbClr r="0" g="0" b="0"/>
            </a:effectRef>
            <a:fontRef idx="minor">
              <a:schemeClr val="accent6"/>
            </a:fontRef>
          </p:style>
          <p:txBody>
            <a:bodyPr spcFirstLastPara="0" vert="horz" wrap="square" lIns="85054" tIns="85054" rIns="85054" bIns="85054" numCol="1" spcCol="127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9pPr>
            </a:lstStyle>
            <a:p>
              <a:pPr algn="ctr" defTabSz="666750">
                <a:spcBef>
                  <a:spcPct val="0"/>
                </a:spcBef>
              </a:pPr>
              <a:r>
                <a:rPr lang="en-NZ" sz="1100" b="1" kern="1200">
                  <a:solidFill>
                    <a:schemeClr val="accent1"/>
                  </a:solidFill>
                  <a:latin typeface="Heebo"/>
                  <a:cs typeface="Heebo"/>
                </a:rPr>
                <a:t>Council decision </a:t>
              </a:r>
              <a:endParaRPr lang="en-US" sz="1100" b="1">
                <a:solidFill>
                  <a:schemeClr val="accent1"/>
                </a:solidFill>
                <a:latin typeface="Heebo"/>
                <a:cs typeface="Heebo"/>
              </a:endParaRPr>
            </a:p>
            <a:p>
              <a:pPr algn="ctr" defTabSz="666750">
                <a:spcBef>
                  <a:spcPct val="0"/>
                </a:spcBef>
                <a:buClrTx/>
              </a:pPr>
              <a:endParaRPr lang="en-US" sz="1100" b="1" kern="1200">
                <a:solidFill>
                  <a:schemeClr val="tx1"/>
                </a:solidFill>
                <a:latin typeface="Heebo"/>
                <a:cs typeface="Heebo"/>
              </a:endParaRPr>
            </a:p>
            <a:p>
              <a:pPr algn="ctr" defTabSz="666750">
                <a:spcBef>
                  <a:spcPct val="0"/>
                </a:spcBef>
                <a:buClrTx/>
              </a:pPr>
              <a:r>
                <a:rPr lang="en-US" sz="1100" b="1" kern="1200">
                  <a:solidFill>
                    <a:schemeClr val="tx1"/>
                  </a:solidFill>
                  <a:latin typeface="Heebo"/>
                  <a:cs typeface="Heebo"/>
                </a:rPr>
                <a:t>Outcomes to applicants: May 2027</a:t>
              </a:r>
              <a:endParaRPr lang="en-US" sz="1100" b="1" kern="1200">
                <a:solidFill>
                  <a:schemeClr val="tx1"/>
                </a:solidFill>
                <a:latin typeface="Heebo"/>
                <a:ea typeface="Calibri"/>
                <a:cs typeface="Heebo"/>
              </a:endParaRPr>
            </a:p>
          </p:txBody>
        </p:sp>
        <p:sp>
          <p:nvSpPr>
            <p:cNvPr id="11" name="Freeform: Shape 10">
              <a:extLst>
                <a:ext uri="{FF2B5EF4-FFF2-40B4-BE49-F238E27FC236}">
                  <a16:creationId xmlns:a16="http://schemas.microsoft.com/office/drawing/2014/main" id="{EB5904E1-3A4F-11EF-F3EA-144E05C80372}"/>
                </a:ext>
              </a:extLst>
            </p:cNvPr>
            <p:cNvSpPr/>
            <p:nvPr/>
          </p:nvSpPr>
          <p:spPr>
            <a:xfrm>
              <a:off x="2748925" y="4157261"/>
              <a:ext cx="209244" cy="245683"/>
            </a:xfrm>
            <a:custGeom>
              <a:avLst/>
              <a:gdLst>
                <a:gd name="connsiteX0" fmla="*/ 0 w 278992"/>
                <a:gd name="connsiteY0" fmla="*/ 65515 h 327577"/>
                <a:gd name="connsiteX1" fmla="*/ 139496 w 278992"/>
                <a:gd name="connsiteY1" fmla="*/ 65515 h 327577"/>
                <a:gd name="connsiteX2" fmla="*/ 139496 w 278992"/>
                <a:gd name="connsiteY2" fmla="*/ 0 h 327577"/>
                <a:gd name="connsiteX3" fmla="*/ 278992 w 278992"/>
                <a:gd name="connsiteY3" fmla="*/ 163789 h 327577"/>
                <a:gd name="connsiteX4" fmla="*/ 139496 w 278992"/>
                <a:gd name="connsiteY4" fmla="*/ 327577 h 327577"/>
                <a:gd name="connsiteX5" fmla="*/ 139496 w 278992"/>
                <a:gd name="connsiteY5" fmla="*/ 262062 h 327577"/>
                <a:gd name="connsiteX6" fmla="*/ 0 w 278992"/>
                <a:gd name="connsiteY6" fmla="*/ 262062 h 327577"/>
                <a:gd name="connsiteX7" fmla="*/ 0 w 278992"/>
                <a:gd name="connsiteY7" fmla="*/ 65515 h 327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992" h="327577">
                  <a:moveTo>
                    <a:pt x="0" y="65515"/>
                  </a:moveTo>
                  <a:lnTo>
                    <a:pt x="139496" y="65515"/>
                  </a:lnTo>
                  <a:lnTo>
                    <a:pt x="139496" y="0"/>
                  </a:lnTo>
                  <a:lnTo>
                    <a:pt x="278992" y="163789"/>
                  </a:lnTo>
                  <a:lnTo>
                    <a:pt x="139496" y="327577"/>
                  </a:lnTo>
                  <a:lnTo>
                    <a:pt x="139496" y="262062"/>
                  </a:lnTo>
                  <a:lnTo>
                    <a:pt x="0" y="262062"/>
                  </a:lnTo>
                  <a:lnTo>
                    <a:pt x="0" y="65515"/>
                  </a:lnTo>
                  <a:close/>
                </a:path>
              </a:pathLst>
            </a:custGeom>
            <a:solidFill>
              <a:schemeClr val="accent1"/>
            </a:solidFill>
          </p:spPr>
          <p:style>
            <a:lnRef idx="0">
              <a:schemeClr val="accent1">
                <a:tint val="60000"/>
                <a:hueOff val="0"/>
                <a:satOff val="0"/>
                <a:lumOff val="0"/>
                <a:alphaOff val="0"/>
              </a:schemeClr>
            </a:lnRef>
            <a:fillRef idx="2">
              <a:scrgbClr r="0" g="0" b="0"/>
            </a:fillRef>
            <a:effectRef idx="1">
              <a:schemeClr val="accent1">
                <a:tint val="60000"/>
                <a:hueOff val="0"/>
                <a:satOff val="0"/>
                <a:lumOff val="0"/>
                <a:alphaOff val="0"/>
              </a:schemeClr>
            </a:effectRef>
            <a:fontRef idx="minor">
              <a:schemeClr val="dk1"/>
            </a:fontRef>
          </p:style>
          <p:txBody>
            <a:bodyPr spcFirstLastPara="0" vert="horz" wrap="square" lIns="0" tIns="49136" rIns="62774" bIns="49136" numCol="1" spcCol="1270" anchor="ctr" anchorCtr="0">
              <a:noAutofit/>
            </a:bodyPr>
            <a:lstStyle/>
            <a:p>
              <a:pPr algn="ctr" defTabSz="666750">
                <a:lnSpc>
                  <a:spcPct val="90000"/>
                </a:lnSpc>
                <a:spcBef>
                  <a:spcPct val="0"/>
                </a:spcBef>
                <a:spcAft>
                  <a:spcPct val="35000"/>
                </a:spcAft>
                <a:buClrTx/>
              </a:pPr>
              <a:endParaRPr lang="en-NZ" sz="1500" kern="1200">
                <a:solidFill>
                  <a:prstClr val="black"/>
                </a:solidFill>
                <a:latin typeface="Calibri" panose="020F0502020204030204"/>
              </a:endParaRPr>
            </a:p>
          </p:txBody>
        </p:sp>
        <p:sp>
          <p:nvSpPr>
            <p:cNvPr id="13" name="Freeform: Shape 12">
              <a:extLst>
                <a:ext uri="{FF2B5EF4-FFF2-40B4-BE49-F238E27FC236}">
                  <a16:creationId xmlns:a16="http://schemas.microsoft.com/office/drawing/2014/main" id="{296EEA2D-587A-9CBA-4597-E39EDDE81D25}"/>
                </a:ext>
              </a:extLst>
            </p:cNvPr>
            <p:cNvSpPr/>
            <p:nvPr/>
          </p:nvSpPr>
          <p:spPr>
            <a:xfrm>
              <a:off x="4600057" y="4157261"/>
              <a:ext cx="209244" cy="245683"/>
            </a:xfrm>
            <a:custGeom>
              <a:avLst/>
              <a:gdLst>
                <a:gd name="connsiteX0" fmla="*/ 0 w 278992"/>
                <a:gd name="connsiteY0" fmla="*/ 65515 h 327577"/>
                <a:gd name="connsiteX1" fmla="*/ 139496 w 278992"/>
                <a:gd name="connsiteY1" fmla="*/ 65515 h 327577"/>
                <a:gd name="connsiteX2" fmla="*/ 139496 w 278992"/>
                <a:gd name="connsiteY2" fmla="*/ 0 h 327577"/>
                <a:gd name="connsiteX3" fmla="*/ 278992 w 278992"/>
                <a:gd name="connsiteY3" fmla="*/ 163789 h 327577"/>
                <a:gd name="connsiteX4" fmla="*/ 139496 w 278992"/>
                <a:gd name="connsiteY4" fmla="*/ 327577 h 327577"/>
                <a:gd name="connsiteX5" fmla="*/ 139496 w 278992"/>
                <a:gd name="connsiteY5" fmla="*/ 262062 h 327577"/>
                <a:gd name="connsiteX6" fmla="*/ 0 w 278992"/>
                <a:gd name="connsiteY6" fmla="*/ 262062 h 327577"/>
                <a:gd name="connsiteX7" fmla="*/ 0 w 278992"/>
                <a:gd name="connsiteY7" fmla="*/ 65515 h 327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992" h="327577">
                  <a:moveTo>
                    <a:pt x="0" y="65515"/>
                  </a:moveTo>
                  <a:lnTo>
                    <a:pt x="139496" y="65515"/>
                  </a:lnTo>
                  <a:lnTo>
                    <a:pt x="139496" y="0"/>
                  </a:lnTo>
                  <a:lnTo>
                    <a:pt x="278992" y="163789"/>
                  </a:lnTo>
                  <a:lnTo>
                    <a:pt x="139496" y="327577"/>
                  </a:lnTo>
                  <a:lnTo>
                    <a:pt x="139496" y="262062"/>
                  </a:lnTo>
                  <a:lnTo>
                    <a:pt x="0" y="262062"/>
                  </a:lnTo>
                  <a:lnTo>
                    <a:pt x="0" y="65515"/>
                  </a:lnTo>
                  <a:close/>
                </a:path>
              </a:pathLst>
            </a:custGeom>
            <a:solidFill>
              <a:schemeClr val="accent1"/>
            </a:solidFill>
          </p:spPr>
          <p:style>
            <a:lnRef idx="0">
              <a:schemeClr val="accent1">
                <a:tint val="60000"/>
                <a:hueOff val="0"/>
                <a:satOff val="0"/>
                <a:lumOff val="0"/>
                <a:alphaOff val="0"/>
              </a:schemeClr>
            </a:lnRef>
            <a:fillRef idx="2">
              <a:scrgbClr r="0" g="0" b="0"/>
            </a:fillRef>
            <a:effectRef idx="1">
              <a:schemeClr val="accent1">
                <a:tint val="60000"/>
                <a:hueOff val="0"/>
                <a:satOff val="0"/>
                <a:lumOff val="0"/>
                <a:alphaOff val="0"/>
              </a:schemeClr>
            </a:effectRef>
            <a:fontRef idx="minor">
              <a:schemeClr val="dk1"/>
            </a:fontRef>
          </p:style>
          <p:txBody>
            <a:bodyPr spcFirstLastPara="0" vert="horz" wrap="square" lIns="0" tIns="49136" rIns="62774" bIns="49136" numCol="1" spcCol="1270" anchor="ctr" anchorCtr="0">
              <a:noAutofit/>
            </a:bodyPr>
            <a:lstStyle/>
            <a:p>
              <a:pPr algn="ctr" defTabSz="666750">
                <a:lnSpc>
                  <a:spcPct val="90000"/>
                </a:lnSpc>
                <a:spcBef>
                  <a:spcPct val="0"/>
                </a:spcBef>
                <a:spcAft>
                  <a:spcPct val="35000"/>
                </a:spcAft>
                <a:buClrTx/>
              </a:pPr>
              <a:endParaRPr lang="en-NZ" sz="1500" kern="1200">
                <a:solidFill>
                  <a:prstClr val="black"/>
                </a:solidFill>
                <a:latin typeface="Calibri" panose="020F0502020204030204"/>
              </a:endParaRPr>
            </a:p>
          </p:txBody>
        </p:sp>
        <p:sp>
          <p:nvSpPr>
            <p:cNvPr id="7" name="Freeform: Shape 6">
              <a:extLst>
                <a:ext uri="{FF2B5EF4-FFF2-40B4-BE49-F238E27FC236}">
                  <a16:creationId xmlns:a16="http://schemas.microsoft.com/office/drawing/2014/main" id="{C840A2C6-E6F2-D569-1A75-1B35E7CF169F}"/>
                </a:ext>
              </a:extLst>
            </p:cNvPr>
            <p:cNvSpPr/>
            <p:nvPr/>
          </p:nvSpPr>
          <p:spPr>
            <a:xfrm>
              <a:off x="717847" y="3756205"/>
              <a:ext cx="1877023" cy="1080001"/>
            </a:xfrm>
            <a:custGeom>
              <a:avLst/>
              <a:gdLst>
                <a:gd name="connsiteX0" fmla="*/ 0 w 1977975"/>
                <a:gd name="connsiteY0" fmla="*/ 127026 h 1270256"/>
                <a:gd name="connsiteX1" fmla="*/ 127026 w 1977975"/>
                <a:gd name="connsiteY1" fmla="*/ 0 h 1270256"/>
                <a:gd name="connsiteX2" fmla="*/ 1850949 w 1977975"/>
                <a:gd name="connsiteY2" fmla="*/ 0 h 1270256"/>
                <a:gd name="connsiteX3" fmla="*/ 1977975 w 1977975"/>
                <a:gd name="connsiteY3" fmla="*/ 127026 h 1270256"/>
                <a:gd name="connsiteX4" fmla="*/ 1977975 w 1977975"/>
                <a:gd name="connsiteY4" fmla="*/ 1143230 h 1270256"/>
                <a:gd name="connsiteX5" fmla="*/ 1850949 w 1977975"/>
                <a:gd name="connsiteY5" fmla="*/ 1270256 h 1270256"/>
                <a:gd name="connsiteX6" fmla="*/ 127026 w 1977975"/>
                <a:gd name="connsiteY6" fmla="*/ 1270256 h 1270256"/>
                <a:gd name="connsiteX7" fmla="*/ 0 w 1977975"/>
                <a:gd name="connsiteY7" fmla="*/ 1143230 h 1270256"/>
                <a:gd name="connsiteX8" fmla="*/ 0 w 1977975"/>
                <a:gd name="connsiteY8" fmla="*/ 127026 h 1270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77975" h="1270256">
                  <a:moveTo>
                    <a:pt x="0" y="127026"/>
                  </a:moveTo>
                  <a:cubicBezTo>
                    <a:pt x="0" y="56871"/>
                    <a:pt x="56871" y="0"/>
                    <a:pt x="127026" y="0"/>
                  </a:cubicBezTo>
                  <a:lnTo>
                    <a:pt x="1850949" y="0"/>
                  </a:lnTo>
                  <a:cubicBezTo>
                    <a:pt x="1921104" y="0"/>
                    <a:pt x="1977975" y="56871"/>
                    <a:pt x="1977975" y="127026"/>
                  </a:cubicBezTo>
                  <a:lnTo>
                    <a:pt x="1977975" y="1143230"/>
                  </a:lnTo>
                  <a:cubicBezTo>
                    <a:pt x="1977975" y="1213385"/>
                    <a:pt x="1921104" y="1270256"/>
                    <a:pt x="1850949" y="1270256"/>
                  </a:cubicBezTo>
                  <a:lnTo>
                    <a:pt x="127026" y="1270256"/>
                  </a:lnTo>
                  <a:cubicBezTo>
                    <a:pt x="56871" y="1270256"/>
                    <a:pt x="0" y="1213385"/>
                    <a:pt x="0" y="1143230"/>
                  </a:cubicBezTo>
                  <a:lnTo>
                    <a:pt x="0" y="127026"/>
                  </a:lnTo>
                  <a:close/>
                </a:path>
              </a:pathLst>
            </a:custGeom>
            <a:solidFill>
              <a:schemeClr val="bg1"/>
            </a:solidFill>
            <a:ln w="9525" cap="flat" cmpd="sng" algn="ctr">
              <a:solidFill>
                <a:schemeClr val="accent2"/>
              </a:solidFill>
              <a:prstDash val="solid"/>
              <a:round/>
              <a:headEnd type="none" w="med" len="med"/>
              <a:tailEnd type="none" w="med" len="med"/>
            </a:ln>
            <a:scene3d>
              <a:camera prst="orthographicFront"/>
              <a:lightRig rig="flat" dir="t"/>
            </a:scene3d>
            <a:sp3d prstMaterial="dkEdge">
              <a:bevelT w="8200" h="38100"/>
            </a:sp3d>
          </p:spPr>
          <p:style>
            <a:lnRef idx="0">
              <a:scrgbClr r="0" g="0" b="0"/>
            </a:lnRef>
            <a:fillRef idx="0">
              <a:scrgbClr r="0" g="0" b="0"/>
            </a:fillRef>
            <a:effectRef idx="0">
              <a:scrgbClr r="0" g="0" b="0"/>
            </a:effectRef>
            <a:fontRef idx="minor">
              <a:schemeClr val="accent6"/>
            </a:fontRef>
          </p:style>
          <p:txBody>
            <a:bodyPr spcFirstLastPara="0" vert="horz" wrap="square" lIns="85054" tIns="85054" rIns="85054" bIns="85054" numCol="1" spcCol="127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9pPr>
            </a:lstStyle>
            <a:p>
              <a:pPr algn="ctr" defTabSz="666750">
                <a:spcBef>
                  <a:spcPct val="0"/>
                </a:spcBef>
                <a:buClrTx/>
              </a:pPr>
              <a:r>
                <a:rPr lang="en-US" sz="1200" b="1" kern="1200">
                  <a:solidFill>
                    <a:schemeClr val="accent1"/>
                  </a:solidFill>
                  <a:latin typeface="Heebo"/>
                  <a:cs typeface="Heebo"/>
                </a:rPr>
                <a:t>Project full applications submitted to HRC Gateway by 19 November</a:t>
              </a:r>
            </a:p>
            <a:p>
              <a:pPr algn="ctr" defTabSz="666750">
                <a:lnSpc>
                  <a:spcPct val="90000"/>
                </a:lnSpc>
                <a:spcBef>
                  <a:spcPct val="0"/>
                </a:spcBef>
                <a:spcAft>
                  <a:spcPct val="35000"/>
                </a:spcAft>
                <a:buClrTx/>
              </a:pPr>
              <a:endParaRPr lang="en-US" sz="1100" kern="1200">
                <a:solidFill>
                  <a:schemeClr val="tx1"/>
                </a:solidFill>
                <a:latin typeface="Heebo"/>
                <a:cs typeface="Heebo"/>
              </a:endParaRPr>
            </a:p>
            <a:p>
              <a:pPr algn="ctr" defTabSz="666750">
                <a:lnSpc>
                  <a:spcPct val="90000"/>
                </a:lnSpc>
                <a:spcBef>
                  <a:spcPct val="0"/>
                </a:spcBef>
                <a:spcAft>
                  <a:spcPct val="35000"/>
                </a:spcAft>
                <a:buClrTx/>
              </a:pPr>
              <a:r>
                <a:rPr lang="en-US" sz="1100" kern="1200">
                  <a:solidFill>
                    <a:schemeClr val="tx1"/>
                  </a:solidFill>
                  <a:latin typeface="Heebo"/>
                  <a:cs typeface="Heebo"/>
                </a:rPr>
                <a:t>checked and assigned to full assessing committee</a:t>
              </a:r>
              <a:endParaRPr lang="en-NZ" sz="1100" kern="1200">
                <a:solidFill>
                  <a:schemeClr val="tx1"/>
                </a:solidFill>
                <a:latin typeface="Heebo"/>
                <a:cs typeface="Heebo"/>
              </a:endParaRPr>
            </a:p>
          </p:txBody>
        </p:sp>
        <p:sp>
          <p:nvSpPr>
            <p:cNvPr id="10" name="Freeform: Shape 9">
              <a:extLst>
                <a:ext uri="{FF2B5EF4-FFF2-40B4-BE49-F238E27FC236}">
                  <a16:creationId xmlns:a16="http://schemas.microsoft.com/office/drawing/2014/main" id="{8533EC9B-8CF4-8F26-67AF-D87537F2CB65}"/>
                </a:ext>
              </a:extLst>
            </p:cNvPr>
            <p:cNvSpPr/>
            <p:nvPr/>
          </p:nvSpPr>
          <p:spPr>
            <a:xfrm>
              <a:off x="3162433" y="3756205"/>
              <a:ext cx="1261258" cy="1080001"/>
            </a:xfrm>
            <a:custGeom>
              <a:avLst/>
              <a:gdLst>
                <a:gd name="connsiteX0" fmla="*/ 0 w 1977975"/>
                <a:gd name="connsiteY0" fmla="*/ 127026 h 1270256"/>
                <a:gd name="connsiteX1" fmla="*/ 127026 w 1977975"/>
                <a:gd name="connsiteY1" fmla="*/ 0 h 1270256"/>
                <a:gd name="connsiteX2" fmla="*/ 1850949 w 1977975"/>
                <a:gd name="connsiteY2" fmla="*/ 0 h 1270256"/>
                <a:gd name="connsiteX3" fmla="*/ 1977975 w 1977975"/>
                <a:gd name="connsiteY3" fmla="*/ 127026 h 1270256"/>
                <a:gd name="connsiteX4" fmla="*/ 1977975 w 1977975"/>
                <a:gd name="connsiteY4" fmla="*/ 1143230 h 1270256"/>
                <a:gd name="connsiteX5" fmla="*/ 1850949 w 1977975"/>
                <a:gd name="connsiteY5" fmla="*/ 1270256 h 1270256"/>
                <a:gd name="connsiteX6" fmla="*/ 127026 w 1977975"/>
                <a:gd name="connsiteY6" fmla="*/ 1270256 h 1270256"/>
                <a:gd name="connsiteX7" fmla="*/ 0 w 1977975"/>
                <a:gd name="connsiteY7" fmla="*/ 1143230 h 1270256"/>
                <a:gd name="connsiteX8" fmla="*/ 0 w 1977975"/>
                <a:gd name="connsiteY8" fmla="*/ 127026 h 1270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77975" h="1270256">
                  <a:moveTo>
                    <a:pt x="0" y="127026"/>
                  </a:moveTo>
                  <a:cubicBezTo>
                    <a:pt x="0" y="56871"/>
                    <a:pt x="56871" y="0"/>
                    <a:pt x="127026" y="0"/>
                  </a:cubicBezTo>
                  <a:lnTo>
                    <a:pt x="1850949" y="0"/>
                  </a:lnTo>
                  <a:cubicBezTo>
                    <a:pt x="1921104" y="0"/>
                    <a:pt x="1977975" y="56871"/>
                    <a:pt x="1977975" y="127026"/>
                  </a:cubicBezTo>
                  <a:lnTo>
                    <a:pt x="1977975" y="1143230"/>
                  </a:lnTo>
                  <a:cubicBezTo>
                    <a:pt x="1977975" y="1213385"/>
                    <a:pt x="1921104" y="1270256"/>
                    <a:pt x="1850949" y="1270256"/>
                  </a:cubicBezTo>
                  <a:lnTo>
                    <a:pt x="127026" y="1270256"/>
                  </a:lnTo>
                  <a:cubicBezTo>
                    <a:pt x="56871" y="1270256"/>
                    <a:pt x="0" y="1213385"/>
                    <a:pt x="0" y="1143230"/>
                  </a:cubicBezTo>
                  <a:lnTo>
                    <a:pt x="0" y="127026"/>
                  </a:lnTo>
                  <a:close/>
                </a:path>
              </a:pathLst>
            </a:custGeom>
            <a:solidFill>
              <a:schemeClr val="bg1"/>
            </a:solidFill>
            <a:ln w="9525" cap="flat" cmpd="sng" algn="ctr">
              <a:solidFill>
                <a:schemeClr val="accent2"/>
              </a:solidFill>
              <a:prstDash val="solid"/>
              <a:round/>
              <a:headEnd type="none" w="med" len="med"/>
              <a:tailEnd type="none" w="med" len="med"/>
            </a:ln>
            <a:scene3d>
              <a:camera prst="orthographicFront"/>
              <a:lightRig rig="flat" dir="t"/>
            </a:scene3d>
            <a:sp3d prstMaterial="dkEdge">
              <a:bevelT w="8200" h="38100"/>
            </a:sp3d>
          </p:spPr>
          <p:style>
            <a:lnRef idx="0">
              <a:scrgbClr r="0" g="0" b="0"/>
            </a:lnRef>
            <a:fillRef idx="0">
              <a:scrgbClr r="0" g="0" b="0"/>
            </a:fillRef>
            <a:effectRef idx="0">
              <a:scrgbClr r="0" g="0" b="0"/>
            </a:effectRef>
            <a:fontRef idx="minor">
              <a:schemeClr val="accent6"/>
            </a:fontRef>
          </p:style>
          <p:txBody>
            <a:bodyPr spcFirstLastPara="0" vert="horz" wrap="square" lIns="85054" tIns="85054" rIns="85054" bIns="85054" numCol="1" spcCol="127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9pPr>
            </a:lstStyle>
            <a:p>
              <a:pPr algn="ctr" defTabSz="666750">
                <a:spcBef>
                  <a:spcPct val="0"/>
                </a:spcBef>
                <a:buClrTx/>
              </a:pPr>
              <a:r>
                <a:rPr lang="en-US" sz="1200" b="1" kern="1200">
                  <a:solidFill>
                    <a:schemeClr val="accent1"/>
                  </a:solidFill>
                  <a:latin typeface="Heebo"/>
                  <a:cs typeface="Heebo"/>
                </a:rPr>
                <a:t>External peer review and applicants’ rebuttal</a:t>
              </a:r>
            </a:p>
            <a:p>
              <a:pPr algn="ctr" defTabSz="666750">
                <a:spcBef>
                  <a:spcPct val="0"/>
                </a:spcBef>
                <a:buClrTx/>
              </a:pPr>
              <a:r>
                <a:rPr lang="en-US" sz="1200" b="1" kern="1200">
                  <a:solidFill>
                    <a:schemeClr val="accent1"/>
                  </a:solidFill>
                  <a:latin typeface="Heebo"/>
                  <a:cs typeface="Heebo"/>
                </a:rPr>
                <a:t>Nov 2026 – Feb 2027 </a:t>
              </a:r>
            </a:p>
          </p:txBody>
        </p:sp>
        <p:sp>
          <p:nvSpPr>
            <p:cNvPr id="14" name="Freeform: Shape 13">
              <a:extLst>
                <a:ext uri="{FF2B5EF4-FFF2-40B4-BE49-F238E27FC236}">
                  <a16:creationId xmlns:a16="http://schemas.microsoft.com/office/drawing/2014/main" id="{55560A4B-6119-E15B-189D-D2D9B6CB8573}"/>
                </a:ext>
              </a:extLst>
            </p:cNvPr>
            <p:cNvSpPr/>
            <p:nvPr/>
          </p:nvSpPr>
          <p:spPr>
            <a:xfrm>
              <a:off x="6838555" y="4140770"/>
              <a:ext cx="209244" cy="245683"/>
            </a:xfrm>
            <a:custGeom>
              <a:avLst/>
              <a:gdLst>
                <a:gd name="connsiteX0" fmla="*/ 0 w 278992"/>
                <a:gd name="connsiteY0" fmla="*/ 65515 h 327577"/>
                <a:gd name="connsiteX1" fmla="*/ 139496 w 278992"/>
                <a:gd name="connsiteY1" fmla="*/ 65515 h 327577"/>
                <a:gd name="connsiteX2" fmla="*/ 139496 w 278992"/>
                <a:gd name="connsiteY2" fmla="*/ 0 h 327577"/>
                <a:gd name="connsiteX3" fmla="*/ 278992 w 278992"/>
                <a:gd name="connsiteY3" fmla="*/ 163789 h 327577"/>
                <a:gd name="connsiteX4" fmla="*/ 139496 w 278992"/>
                <a:gd name="connsiteY4" fmla="*/ 327577 h 327577"/>
                <a:gd name="connsiteX5" fmla="*/ 139496 w 278992"/>
                <a:gd name="connsiteY5" fmla="*/ 262062 h 327577"/>
                <a:gd name="connsiteX6" fmla="*/ 0 w 278992"/>
                <a:gd name="connsiteY6" fmla="*/ 262062 h 327577"/>
                <a:gd name="connsiteX7" fmla="*/ 0 w 278992"/>
                <a:gd name="connsiteY7" fmla="*/ 65515 h 327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992" h="327577">
                  <a:moveTo>
                    <a:pt x="0" y="65515"/>
                  </a:moveTo>
                  <a:lnTo>
                    <a:pt x="139496" y="65515"/>
                  </a:lnTo>
                  <a:lnTo>
                    <a:pt x="139496" y="0"/>
                  </a:lnTo>
                  <a:lnTo>
                    <a:pt x="278992" y="163789"/>
                  </a:lnTo>
                  <a:lnTo>
                    <a:pt x="139496" y="327577"/>
                  </a:lnTo>
                  <a:lnTo>
                    <a:pt x="139496" y="262062"/>
                  </a:lnTo>
                  <a:lnTo>
                    <a:pt x="0" y="262062"/>
                  </a:lnTo>
                  <a:lnTo>
                    <a:pt x="0" y="65515"/>
                  </a:lnTo>
                  <a:close/>
                </a:path>
              </a:pathLst>
            </a:custGeom>
            <a:solidFill>
              <a:schemeClr val="accent1"/>
            </a:solidFill>
          </p:spPr>
          <p:style>
            <a:lnRef idx="0">
              <a:schemeClr val="accent1">
                <a:tint val="60000"/>
                <a:hueOff val="0"/>
                <a:satOff val="0"/>
                <a:lumOff val="0"/>
                <a:alphaOff val="0"/>
              </a:schemeClr>
            </a:lnRef>
            <a:fillRef idx="2">
              <a:scrgbClr r="0" g="0" b="0"/>
            </a:fillRef>
            <a:effectRef idx="1">
              <a:schemeClr val="accent1">
                <a:tint val="60000"/>
                <a:hueOff val="0"/>
                <a:satOff val="0"/>
                <a:lumOff val="0"/>
                <a:alphaOff val="0"/>
              </a:schemeClr>
            </a:effectRef>
            <a:fontRef idx="minor">
              <a:schemeClr val="dk1"/>
            </a:fontRef>
          </p:style>
          <p:txBody>
            <a:bodyPr spcFirstLastPara="0" vert="horz" wrap="square" lIns="0" tIns="49136" rIns="62774" bIns="49136" numCol="1" spcCol="1270" anchor="ctr" anchorCtr="0">
              <a:noAutofit/>
            </a:bodyPr>
            <a:lstStyle/>
            <a:p>
              <a:pPr algn="ctr" defTabSz="666750">
                <a:lnSpc>
                  <a:spcPct val="90000"/>
                </a:lnSpc>
                <a:spcBef>
                  <a:spcPct val="0"/>
                </a:spcBef>
                <a:spcAft>
                  <a:spcPct val="35000"/>
                </a:spcAft>
                <a:buClrTx/>
              </a:pPr>
              <a:endParaRPr lang="en-NZ" sz="1500" kern="1200">
                <a:solidFill>
                  <a:prstClr val="black"/>
                </a:solidFill>
                <a:latin typeface="Calibri" panose="020F0502020204030204"/>
              </a:endParaRPr>
            </a:p>
          </p:txBody>
        </p:sp>
      </p:grpSp>
    </p:spTree>
    <p:extLst>
      <p:ext uri="{BB962C8B-B14F-4D97-AF65-F5344CB8AC3E}">
        <p14:creationId xmlns:p14="http://schemas.microsoft.com/office/powerpoint/2010/main" val="4268176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38CE63-5FFF-851C-3C70-34BD9809D5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582439-71CF-F6CD-BA26-5E59602F2B5C}"/>
              </a:ext>
            </a:extLst>
          </p:cNvPr>
          <p:cNvSpPr>
            <a:spLocks noGrp="1"/>
          </p:cNvSpPr>
          <p:nvPr>
            <p:ph type="title"/>
          </p:nvPr>
        </p:nvSpPr>
        <p:spPr>
          <a:xfrm>
            <a:off x="250826" y="451498"/>
            <a:ext cx="7728517" cy="572700"/>
          </a:xfrm>
        </p:spPr>
        <p:txBody>
          <a:bodyPr>
            <a:normAutofit fontScale="90000"/>
          </a:bodyPr>
          <a:lstStyle/>
          <a:p>
            <a:r>
              <a:rPr lang="en-US"/>
              <a:t>2027 </a:t>
            </a:r>
            <a:r>
              <a:rPr lang="en-US" err="1"/>
              <a:t>Programme</a:t>
            </a:r>
            <a:r>
              <a:rPr lang="en-US"/>
              <a:t> round – Expression of Interest (EOI) stage</a:t>
            </a:r>
            <a:endParaRPr lang="en-NZ"/>
          </a:p>
        </p:txBody>
      </p:sp>
      <p:sp>
        <p:nvSpPr>
          <p:cNvPr id="3" name="Text Placeholder 2">
            <a:extLst>
              <a:ext uri="{FF2B5EF4-FFF2-40B4-BE49-F238E27FC236}">
                <a16:creationId xmlns:a16="http://schemas.microsoft.com/office/drawing/2014/main" id="{25D2B2EF-9470-6B4C-8735-035CB0DE2784}"/>
              </a:ext>
            </a:extLst>
          </p:cNvPr>
          <p:cNvSpPr>
            <a:spLocks noGrp="1"/>
          </p:cNvSpPr>
          <p:nvPr>
            <p:ph type="body" idx="1"/>
          </p:nvPr>
        </p:nvSpPr>
        <p:spPr>
          <a:xfrm>
            <a:off x="268425" y="3452117"/>
            <a:ext cx="8520600" cy="1335640"/>
          </a:xfrm>
        </p:spPr>
        <p:txBody>
          <a:bodyPr>
            <a:normAutofit/>
          </a:bodyPr>
          <a:lstStyle/>
          <a:p>
            <a:pPr>
              <a:lnSpc>
                <a:spcPct val="114999"/>
              </a:lnSpc>
            </a:pPr>
            <a:r>
              <a:rPr lang="en-US" sz="1400" err="1"/>
              <a:t>Programme</a:t>
            </a:r>
            <a:r>
              <a:rPr lang="en-US" sz="1400"/>
              <a:t> EOI opens at </a:t>
            </a:r>
            <a:r>
              <a:rPr lang="en-US" sz="1400" b="1"/>
              <a:t>1 pm, 9 July 2026</a:t>
            </a:r>
          </a:p>
          <a:p>
            <a:pPr>
              <a:lnSpc>
                <a:spcPct val="114999"/>
              </a:lnSpc>
            </a:pPr>
            <a:r>
              <a:rPr lang="en-US" sz="1400"/>
              <a:t>Complete and submit your </a:t>
            </a:r>
            <a:r>
              <a:rPr lang="en-US" sz="1400" err="1"/>
              <a:t>Programme</a:t>
            </a:r>
            <a:r>
              <a:rPr lang="en-US" sz="1400"/>
              <a:t> EOI application to HRC Gateway by </a:t>
            </a:r>
            <a:r>
              <a:rPr lang="en-US" sz="1400" b="1"/>
              <a:t>1 pm, 6 August 2026</a:t>
            </a:r>
            <a:r>
              <a:rPr lang="en-US" sz="1400"/>
              <a:t>.</a:t>
            </a:r>
            <a:endParaRPr lang="en-NZ" sz="1400">
              <a:effectLst/>
              <a:ea typeface="DengXian" panose="02010600030101010101" pitchFamily="2" charset="-122"/>
            </a:endParaRPr>
          </a:p>
          <a:p>
            <a:r>
              <a:rPr lang="en-NZ" sz="1400">
                <a:ea typeface="DengXian"/>
              </a:rPr>
              <a:t>EOIs will be assessed by a multidisciplinary committee. </a:t>
            </a:r>
          </a:p>
          <a:p>
            <a:pPr>
              <a:lnSpc>
                <a:spcPct val="114999"/>
              </a:lnSpc>
            </a:pPr>
            <a:r>
              <a:rPr lang="en-NZ" sz="1400">
                <a:ea typeface="DengXian"/>
              </a:rPr>
              <a:t>Programme EOI applications discussed at the meeting will receive written feedback.</a:t>
            </a:r>
          </a:p>
        </p:txBody>
      </p:sp>
      <p:grpSp>
        <p:nvGrpSpPr>
          <p:cNvPr id="4" name="Group 3">
            <a:extLst>
              <a:ext uri="{FF2B5EF4-FFF2-40B4-BE49-F238E27FC236}">
                <a16:creationId xmlns:a16="http://schemas.microsoft.com/office/drawing/2014/main" id="{C255B0DE-499E-D2A8-E5B8-759B9329882A}"/>
              </a:ext>
            </a:extLst>
          </p:cNvPr>
          <p:cNvGrpSpPr/>
          <p:nvPr/>
        </p:nvGrpSpPr>
        <p:grpSpPr>
          <a:xfrm>
            <a:off x="482886" y="1491750"/>
            <a:ext cx="8209053" cy="1811066"/>
            <a:chOff x="2544005" y="3136551"/>
            <a:chExt cx="6343862" cy="1080000"/>
          </a:xfrm>
        </p:grpSpPr>
        <p:sp>
          <p:nvSpPr>
            <p:cNvPr id="5" name="Freeform: Shape 4">
              <a:extLst>
                <a:ext uri="{FF2B5EF4-FFF2-40B4-BE49-F238E27FC236}">
                  <a16:creationId xmlns:a16="http://schemas.microsoft.com/office/drawing/2014/main" id="{1D778446-7B16-64E2-05B1-37FF75747D1B}"/>
                </a:ext>
              </a:extLst>
            </p:cNvPr>
            <p:cNvSpPr/>
            <p:nvPr/>
          </p:nvSpPr>
          <p:spPr>
            <a:xfrm>
              <a:off x="2544005" y="3136551"/>
              <a:ext cx="1745560" cy="1080000"/>
            </a:xfrm>
            <a:custGeom>
              <a:avLst/>
              <a:gdLst>
                <a:gd name="connsiteX0" fmla="*/ 0 w 2327413"/>
                <a:gd name="connsiteY0" fmla="*/ 145552 h 1455523"/>
                <a:gd name="connsiteX1" fmla="*/ 145552 w 2327413"/>
                <a:gd name="connsiteY1" fmla="*/ 0 h 1455523"/>
                <a:gd name="connsiteX2" fmla="*/ 2181861 w 2327413"/>
                <a:gd name="connsiteY2" fmla="*/ 0 h 1455523"/>
                <a:gd name="connsiteX3" fmla="*/ 2327413 w 2327413"/>
                <a:gd name="connsiteY3" fmla="*/ 145552 h 1455523"/>
                <a:gd name="connsiteX4" fmla="*/ 2327413 w 2327413"/>
                <a:gd name="connsiteY4" fmla="*/ 1309971 h 1455523"/>
                <a:gd name="connsiteX5" fmla="*/ 2181861 w 2327413"/>
                <a:gd name="connsiteY5" fmla="*/ 1455523 h 1455523"/>
                <a:gd name="connsiteX6" fmla="*/ 145552 w 2327413"/>
                <a:gd name="connsiteY6" fmla="*/ 1455523 h 1455523"/>
                <a:gd name="connsiteX7" fmla="*/ 0 w 2327413"/>
                <a:gd name="connsiteY7" fmla="*/ 1309971 h 1455523"/>
                <a:gd name="connsiteX8" fmla="*/ 0 w 2327413"/>
                <a:gd name="connsiteY8" fmla="*/ 145552 h 1455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27413" h="1455523">
                  <a:moveTo>
                    <a:pt x="0" y="145552"/>
                  </a:moveTo>
                  <a:cubicBezTo>
                    <a:pt x="0" y="65166"/>
                    <a:pt x="65166" y="0"/>
                    <a:pt x="145552" y="0"/>
                  </a:cubicBezTo>
                  <a:lnTo>
                    <a:pt x="2181861" y="0"/>
                  </a:lnTo>
                  <a:cubicBezTo>
                    <a:pt x="2262247" y="0"/>
                    <a:pt x="2327413" y="65166"/>
                    <a:pt x="2327413" y="145552"/>
                  </a:cubicBezTo>
                  <a:lnTo>
                    <a:pt x="2327413" y="1309971"/>
                  </a:lnTo>
                  <a:cubicBezTo>
                    <a:pt x="2327413" y="1390357"/>
                    <a:pt x="2262247" y="1455523"/>
                    <a:pt x="2181861" y="1455523"/>
                  </a:cubicBezTo>
                  <a:lnTo>
                    <a:pt x="145552" y="1455523"/>
                  </a:lnTo>
                  <a:cubicBezTo>
                    <a:pt x="65166" y="1455523"/>
                    <a:pt x="0" y="1390357"/>
                    <a:pt x="0" y="1309971"/>
                  </a:cubicBezTo>
                  <a:lnTo>
                    <a:pt x="0" y="145552"/>
                  </a:lnTo>
                  <a:close/>
                </a:path>
              </a:pathLst>
            </a:custGeom>
            <a:noFill/>
            <a:ln w="9525" cap="flat" cmpd="sng" algn="ctr">
              <a:solidFill>
                <a:schemeClr val="accent2"/>
              </a:solidFill>
              <a:prstDash val="solid"/>
              <a:round/>
              <a:headEnd type="none" w="med" len="med"/>
              <a:tailEnd type="none" w="med" len="med"/>
            </a:ln>
            <a:scene3d>
              <a:camera prst="orthographicFront"/>
              <a:lightRig rig="flat" dir="t"/>
            </a:scene3d>
            <a:sp3d prstMaterial="dkEdge">
              <a:bevelT w="8200" h="38100"/>
            </a:sp3d>
          </p:spPr>
          <p:style>
            <a:lnRef idx="0">
              <a:scrgbClr r="0" g="0" b="0"/>
            </a:lnRef>
            <a:fillRef idx="0">
              <a:scrgbClr r="0" g="0" b="0"/>
            </a:fillRef>
            <a:effectRef idx="0">
              <a:scrgbClr r="0" g="0" b="0"/>
            </a:effectRef>
            <a:fontRef idx="minor">
              <a:schemeClr val="accent6"/>
            </a:fontRef>
          </p:style>
          <p:txBody>
            <a:bodyPr spcFirstLastPara="0" vert="horz" wrap="square" lIns="89123" tIns="89123" rIns="89123" bIns="89123" numCol="1" spcCol="1270" anchor="ctr" anchorCtr="0">
              <a:noAutofit/>
            </a:bodyPr>
            <a:lstStyle/>
            <a:p>
              <a:pPr algn="ctr" defTabSz="666750">
                <a:spcBef>
                  <a:spcPct val="0"/>
                </a:spcBef>
                <a:buClrTx/>
              </a:pPr>
              <a:r>
                <a:rPr lang="en-US" sz="1200" b="1" kern="1200" err="1">
                  <a:solidFill>
                    <a:schemeClr val="accent1"/>
                  </a:solidFill>
                  <a:latin typeface="Heebo"/>
                  <a:cs typeface="Heebo"/>
                </a:rPr>
                <a:t>Programme</a:t>
              </a:r>
              <a:r>
                <a:rPr lang="en-US" sz="1200" b="1" kern="1200">
                  <a:solidFill>
                    <a:schemeClr val="accent1"/>
                  </a:solidFill>
                  <a:latin typeface="Heebo"/>
                  <a:cs typeface="Heebo"/>
                </a:rPr>
                <a:t> EOIs applications submitted to HRC Gateway by 1 pm, 6 August</a:t>
              </a:r>
              <a:endParaRPr lang="en-US" sz="1200">
                <a:solidFill>
                  <a:schemeClr val="accent1"/>
                </a:solidFill>
                <a:latin typeface="Heebo"/>
                <a:cs typeface="Heebo"/>
              </a:endParaRPr>
            </a:p>
            <a:p>
              <a:pPr algn="ctr" defTabSz="666750">
                <a:spcBef>
                  <a:spcPct val="0"/>
                </a:spcBef>
                <a:buClrTx/>
              </a:pPr>
              <a:endParaRPr lang="en-US" sz="1200" kern="1200">
                <a:solidFill>
                  <a:schemeClr val="tx1"/>
                </a:solidFill>
                <a:latin typeface="Heebo"/>
                <a:cs typeface="Heebo"/>
              </a:endParaRPr>
            </a:p>
            <a:p>
              <a:pPr algn="ctr" defTabSz="666750">
                <a:spcBef>
                  <a:spcPct val="0"/>
                </a:spcBef>
                <a:buClrTx/>
              </a:pPr>
              <a:r>
                <a:rPr lang="en-US" sz="1200" kern="1200">
                  <a:solidFill>
                    <a:schemeClr val="tx1"/>
                  </a:solidFill>
                  <a:latin typeface="Heebo"/>
                  <a:cs typeface="Heebo"/>
                </a:rPr>
                <a:t>checked and assigned to EOI </a:t>
              </a:r>
              <a:r>
                <a:rPr lang="en-US" sz="1200" kern="1200" err="1">
                  <a:solidFill>
                    <a:schemeClr val="tx1"/>
                  </a:solidFill>
                  <a:latin typeface="Heebo"/>
                  <a:cs typeface="Heebo"/>
                </a:rPr>
                <a:t>Programme</a:t>
              </a:r>
              <a:r>
                <a:rPr lang="en-US" sz="1200" kern="1200">
                  <a:solidFill>
                    <a:schemeClr val="tx1"/>
                  </a:solidFill>
                  <a:latin typeface="Heebo"/>
                  <a:cs typeface="Heebo"/>
                </a:rPr>
                <a:t> Assessing Committee (PAC)</a:t>
              </a:r>
              <a:endParaRPr lang="en-NZ" sz="1200" kern="1200">
                <a:solidFill>
                  <a:schemeClr val="tx1"/>
                </a:solidFill>
                <a:latin typeface="Heebo"/>
                <a:cs typeface="Heebo"/>
              </a:endParaRPr>
            </a:p>
          </p:txBody>
        </p:sp>
        <p:sp>
          <p:nvSpPr>
            <p:cNvPr id="7" name="Freeform: Shape 6">
              <a:extLst>
                <a:ext uri="{FF2B5EF4-FFF2-40B4-BE49-F238E27FC236}">
                  <a16:creationId xmlns:a16="http://schemas.microsoft.com/office/drawing/2014/main" id="{E5A3CBB0-2AA6-A41D-427B-545697EDF332}"/>
                </a:ext>
              </a:extLst>
            </p:cNvPr>
            <p:cNvSpPr/>
            <p:nvPr/>
          </p:nvSpPr>
          <p:spPr>
            <a:xfrm>
              <a:off x="4874367" y="3136551"/>
              <a:ext cx="1723199" cy="1080000"/>
            </a:xfrm>
            <a:custGeom>
              <a:avLst/>
              <a:gdLst>
                <a:gd name="connsiteX0" fmla="*/ 0 w 2297599"/>
                <a:gd name="connsiteY0" fmla="*/ 145552 h 1455523"/>
                <a:gd name="connsiteX1" fmla="*/ 145552 w 2297599"/>
                <a:gd name="connsiteY1" fmla="*/ 0 h 1455523"/>
                <a:gd name="connsiteX2" fmla="*/ 2152047 w 2297599"/>
                <a:gd name="connsiteY2" fmla="*/ 0 h 1455523"/>
                <a:gd name="connsiteX3" fmla="*/ 2297599 w 2297599"/>
                <a:gd name="connsiteY3" fmla="*/ 145552 h 1455523"/>
                <a:gd name="connsiteX4" fmla="*/ 2297599 w 2297599"/>
                <a:gd name="connsiteY4" fmla="*/ 1309971 h 1455523"/>
                <a:gd name="connsiteX5" fmla="*/ 2152047 w 2297599"/>
                <a:gd name="connsiteY5" fmla="*/ 1455523 h 1455523"/>
                <a:gd name="connsiteX6" fmla="*/ 145552 w 2297599"/>
                <a:gd name="connsiteY6" fmla="*/ 1455523 h 1455523"/>
                <a:gd name="connsiteX7" fmla="*/ 0 w 2297599"/>
                <a:gd name="connsiteY7" fmla="*/ 1309971 h 1455523"/>
                <a:gd name="connsiteX8" fmla="*/ 0 w 2297599"/>
                <a:gd name="connsiteY8" fmla="*/ 145552 h 1455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97599" h="1455523">
                  <a:moveTo>
                    <a:pt x="0" y="145552"/>
                  </a:moveTo>
                  <a:cubicBezTo>
                    <a:pt x="0" y="65166"/>
                    <a:pt x="65166" y="0"/>
                    <a:pt x="145552" y="0"/>
                  </a:cubicBezTo>
                  <a:lnTo>
                    <a:pt x="2152047" y="0"/>
                  </a:lnTo>
                  <a:cubicBezTo>
                    <a:pt x="2232433" y="0"/>
                    <a:pt x="2297599" y="65166"/>
                    <a:pt x="2297599" y="145552"/>
                  </a:cubicBezTo>
                  <a:lnTo>
                    <a:pt x="2297599" y="1309971"/>
                  </a:lnTo>
                  <a:cubicBezTo>
                    <a:pt x="2297599" y="1390357"/>
                    <a:pt x="2232433" y="1455523"/>
                    <a:pt x="2152047" y="1455523"/>
                  </a:cubicBezTo>
                  <a:lnTo>
                    <a:pt x="145552" y="1455523"/>
                  </a:lnTo>
                  <a:cubicBezTo>
                    <a:pt x="65166" y="1455523"/>
                    <a:pt x="0" y="1390357"/>
                    <a:pt x="0" y="1309971"/>
                  </a:cubicBezTo>
                  <a:lnTo>
                    <a:pt x="0" y="145552"/>
                  </a:lnTo>
                  <a:close/>
                </a:path>
              </a:pathLst>
            </a:custGeom>
            <a:solidFill>
              <a:schemeClr val="bg1"/>
            </a:solidFill>
            <a:ln w="9525" cap="flat" cmpd="sng" algn="ctr">
              <a:solidFill>
                <a:schemeClr val="accent2"/>
              </a:solidFill>
              <a:prstDash val="solid"/>
              <a:round/>
              <a:headEnd type="none" w="med" len="med"/>
              <a:tailEnd type="none" w="med" len="med"/>
            </a:ln>
            <a:scene3d>
              <a:camera prst="orthographicFront"/>
              <a:lightRig rig="flat" dir="t"/>
            </a:scene3d>
            <a:sp3d prstMaterial="dkEdge">
              <a:bevelT w="8200" h="38100"/>
            </a:sp3d>
          </p:spPr>
          <p:style>
            <a:lnRef idx="0">
              <a:scrgbClr r="0" g="0" b="0"/>
            </a:lnRef>
            <a:fillRef idx="0">
              <a:scrgbClr r="0" g="0" b="0"/>
            </a:fillRef>
            <a:effectRef idx="0">
              <a:scrgbClr r="0" g="0" b="0"/>
            </a:effectRef>
            <a:fontRef idx="minor">
              <a:schemeClr val="accent6"/>
            </a:fontRef>
          </p:style>
          <p:txBody>
            <a:bodyPr spcFirstLastPara="0" vert="horz" wrap="square" lIns="89123" tIns="89123" rIns="89123" bIns="89123" numCol="1" spcCol="1270" anchor="ctr" anchorCtr="0">
              <a:noAutofit/>
            </a:bodyPr>
            <a:lstStyle/>
            <a:p>
              <a:pPr algn="ctr" defTabSz="666750">
                <a:spcBef>
                  <a:spcPct val="0"/>
                </a:spcBef>
                <a:buClrTx/>
              </a:pPr>
              <a:r>
                <a:rPr lang="en-US" sz="1200" b="1" kern="1200">
                  <a:solidFill>
                    <a:schemeClr val="accent1"/>
                  </a:solidFill>
                  <a:latin typeface="Heebo"/>
                  <a:cs typeface="Heebo"/>
                </a:rPr>
                <a:t>EOI assessment in August</a:t>
              </a:r>
              <a:endParaRPr lang="en-US" sz="1200" b="1" kern="1200">
                <a:solidFill>
                  <a:schemeClr val="accent1"/>
                </a:solidFill>
                <a:latin typeface="Heebo"/>
                <a:ea typeface="Calibri"/>
                <a:cs typeface="Heebo"/>
              </a:endParaRPr>
            </a:p>
            <a:p>
              <a:pPr algn="ctr" defTabSz="666750">
                <a:spcBef>
                  <a:spcPct val="0"/>
                </a:spcBef>
                <a:buClrTx/>
              </a:pPr>
              <a:endParaRPr lang="en-US" sz="1200" kern="1200">
                <a:solidFill>
                  <a:schemeClr val="tx1"/>
                </a:solidFill>
                <a:latin typeface="Heebo"/>
                <a:cs typeface="Heebo"/>
              </a:endParaRPr>
            </a:p>
            <a:p>
              <a:pPr algn="ctr" defTabSz="666750">
                <a:spcBef>
                  <a:spcPct val="0"/>
                </a:spcBef>
                <a:buClrTx/>
              </a:pPr>
              <a:r>
                <a:rPr lang="en-US" sz="1200" kern="1200">
                  <a:solidFill>
                    <a:schemeClr val="tx1"/>
                  </a:solidFill>
                  <a:latin typeface="Heebo"/>
                  <a:cs typeface="Heebo"/>
                </a:rPr>
                <a:t>EOI PAC discuss and score applications in a meeting</a:t>
              </a:r>
              <a:endParaRPr lang="en-US" sz="1200" kern="1200">
                <a:solidFill>
                  <a:schemeClr val="tx1"/>
                </a:solidFill>
                <a:latin typeface="Heebo"/>
                <a:ea typeface="Calibri"/>
                <a:cs typeface="Heebo"/>
              </a:endParaRPr>
            </a:p>
          </p:txBody>
        </p:sp>
        <p:sp>
          <p:nvSpPr>
            <p:cNvPr id="9" name="Freeform: Shape 8">
              <a:extLst>
                <a:ext uri="{FF2B5EF4-FFF2-40B4-BE49-F238E27FC236}">
                  <a16:creationId xmlns:a16="http://schemas.microsoft.com/office/drawing/2014/main" id="{35BFC44C-DA32-35A0-0F94-62ABDD402288}"/>
                </a:ext>
              </a:extLst>
            </p:cNvPr>
            <p:cNvSpPr/>
            <p:nvPr/>
          </p:nvSpPr>
          <p:spPr>
            <a:xfrm>
              <a:off x="7182368" y="3136551"/>
              <a:ext cx="1705499" cy="1072481"/>
            </a:xfrm>
            <a:custGeom>
              <a:avLst/>
              <a:gdLst>
                <a:gd name="connsiteX0" fmla="*/ 0 w 3063202"/>
                <a:gd name="connsiteY0" fmla="*/ 145552 h 1455523"/>
                <a:gd name="connsiteX1" fmla="*/ 145552 w 3063202"/>
                <a:gd name="connsiteY1" fmla="*/ 0 h 1455523"/>
                <a:gd name="connsiteX2" fmla="*/ 2917650 w 3063202"/>
                <a:gd name="connsiteY2" fmla="*/ 0 h 1455523"/>
                <a:gd name="connsiteX3" fmla="*/ 3063202 w 3063202"/>
                <a:gd name="connsiteY3" fmla="*/ 145552 h 1455523"/>
                <a:gd name="connsiteX4" fmla="*/ 3063202 w 3063202"/>
                <a:gd name="connsiteY4" fmla="*/ 1309971 h 1455523"/>
                <a:gd name="connsiteX5" fmla="*/ 2917650 w 3063202"/>
                <a:gd name="connsiteY5" fmla="*/ 1455523 h 1455523"/>
                <a:gd name="connsiteX6" fmla="*/ 145552 w 3063202"/>
                <a:gd name="connsiteY6" fmla="*/ 1455523 h 1455523"/>
                <a:gd name="connsiteX7" fmla="*/ 0 w 3063202"/>
                <a:gd name="connsiteY7" fmla="*/ 1309971 h 1455523"/>
                <a:gd name="connsiteX8" fmla="*/ 0 w 3063202"/>
                <a:gd name="connsiteY8" fmla="*/ 145552 h 1455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63202" h="1455523">
                  <a:moveTo>
                    <a:pt x="0" y="145552"/>
                  </a:moveTo>
                  <a:cubicBezTo>
                    <a:pt x="0" y="65166"/>
                    <a:pt x="65166" y="0"/>
                    <a:pt x="145552" y="0"/>
                  </a:cubicBezTo>
                  <a:lnTo>
                    <a:pt x="2917650" y="0"/>
                  </a:lnTo>
                  <a:cubicBezTo>
                    <a:pt x="2998036" y="0"/>
                    <a:pt x="3063202" y="65166"/>
                    <a:pt x="3063202" y="145552"/>
                  </a:cubicBezTo>
                  <a:lnTo>
                    <a:pt x="3063202" y="1309971"/>
                  </a:lnTo>
                  <a:cubicBezTo>
                    <a:pt x="3063202" y="1390357"/>
                    <a:pt x="2998036" y="1455523"/>
                    <a:pt x="2917650" y="1455523"/>
                  </a:cubicBezTo>
                  <a:lnTo>
                    <a:pt x="145552" y="1455523"/>
                  </a:lnTo>
                  <a:cubicBezTo>
                    <a:pt x="65166" y="1455523"/>
                    <a:pt x="0" y="1390357"/>
                    <a:pt x="0" y="1309971"/>
                  </a:cubicBezTo>
                  <a:lnTo>
                    <a:pt x="0" y="145552"/>
                  </a:lnTo>
                  <a:close/>
                </a:path>
              </a:pathLst>
            </a:custGeom>
            <a:solidFill>
              <a:schemeClr val="bg1"/>
            </a:solidFill>
            <a:ln>
              <a:solidFill>
                <a:schemeClr val="accent2"/>
              </a:solidFill>
              <a:headEnd type="none" w="med" len="med"/>
              <a:tailEnd type="none" w="med" len="med"/>
            </a:ln>
            <a:scene3d>
              <a:camera prst="orthographicFront"/>
              <a:lightRig rig="flat" dir="t"/>
            </a:scene3d>
            <a:sp3d prstMaterial="dkEdge">
              <a:bevelT w="8200" h="38100"/>
            </a:sp3d>
          </p:spPr>
          <p:style>
            <a:lnRef idx="1">
              <a:schemeClr val="accent6"/>
            </a:lnRef>
            <a:fillRef idx="2">
              <a:schemeClr val="accent6"/>
            </a:fillRef>
            <a:effectRef idx="1">
              <a:schemeClr val="accent6"/>
            </a:effectRef>
            <a:fontRef idx="minor">
              <a:schemeClr val="dk1"/>
            </a:fontRef>
          </p:style>
          <p:txBody>
            <a:bodyPr spcFirstLastPara="0" vert="horz" wrap="square" lIns="89123" tIns="89123" rIns="89123" bIns="89123" numCol="1" spcCol="1270" anchor="ctr" anchorCtr="0">
              <a:noAutofit/>
            </a:bodyPr>
            <a:lstStyle/>
            <a:p>
              <a:pPr algn="ctr" defTabSz="666750">
                <a:spcBef>
                  <a:spcPct val="0"/>
                </a:spcBef>
                <a:buClrTx/>
              </a:pPr>
              <a:r>
                <a:rPr lang="en-US" sz="1200" b="1" kern="1200">
                  <a:solidFill>
                    <a:schemeClr val="accent1"/>
                  </a:solidFill>
                  <a:latin typeface="Heebo"/>
                  <a:cs typeface="Heebo"/>
                </a:rPr>
                <a:t>EOI outcome: Shortlisted EOI applications invited to full stage on 3 September</a:t>
              </a:r>
            </a:p>
          </p:txBody>
        </p:sp>
        <p:sp>
          <p:nvSpPr>
            <p:cNvPr id="11" name="Freeform: Shape 10">
              <a:extLst>
                <a:ext uri="{FF2B5EF4-FFF2-40B4-BE49-F238E27FC236}">
                  <a16:creationId xmlns:a16="http://schemas.microsoft.com/office/drawing/2014/main" id="{BD3934F5-92C0-DE09-09CC-CA506B7DE9CE}"/>
                </a:ext>
              </a:extLst>
            </p:cNvPr>
            <p:cNvSpPr/>
            <p:nvPr/>
          </p:nvSpPr>
          <p:spPr>
            <a:xfrm>
              <a:off x="4488361" y="3565930"/>
              <a:ext cx="209244" cy="245683"/>
            </a:xfrm>
            <a:custGeom>
              <a:avLst/>
              <a:gdLst>
                <a:gd name="connsiteX0" fmla="*/ 0 w 278992"/>
                <a:gd name="connsiteY0" fmla="*/ 65515 h 327577"/>
                <a:gd name="connsiteX1" fmla="*/ 139496 w 278992"/>
                <a:gd name="connsiteY1" fmla="*/ 65515 h 327577"/>
                <a:gd name="connsiteX2" fmla="*/ 139496 w 278992"/>
                <a:gd name="connsiteY2" fmla="*/ 0 h 327577"/>
                <a:gd name="connsiteX3" fmla="*/ 278992 w 278992"/>
                <a:gd name="connsiteY3" fmla="*/ 163789 h 327577"/>
                <a:gd name="connsiteX4" fmla="*/ 139496 w 278992"/>
                <a:gd name="connsiteY4" fmla="*/ 327577 h 327577"/>
                <a:gd name="connsiteX5" fmla="*/ 139496 w 278992"/>
                <a:gd name="connsiteY5" fmla="*/ 262062 h 327577"/>
                <a:gd name="connsiteX6" fmla="*/ 0 w 278992"/>
                <a:gd name="connsiteY6" fmla="*/ 262062 h 327577"/>
                <a:gd name="connsiteX7" fmla="*/ 0 w 278992"/>
                <a:gd name="connsiteY7" fmla="*/ 65515 h 327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992" h="327577">
                  <a:moveTo>
                    <a:pt x="0" y="65515"/>
                  </a:moveTo>
                  <a:lnTo>
                    <a:pt x="139496" y="65515"/>
                  </a:lnTo>
                  <a:lnTo>
                    <a:pt x="139496" y="0"/>
                  </a:lnTo>
                  <a:lnTo>
                    <a:pt x="278992" y="163789"/>
                  </a:lnTo>
                  <a:lnTo>
                    <a:pt x="139496" y="327577"/>
                  </a:lnTo>
                  <a:lnTo>
                    <a:pt x="139496" y="262062"/>
                  </a:lnTo>
                  <a:lnTo>
                    <a:pt x="0" y="262062"/>
                  </a:lnTo>
                  <a:lnTo>
                    <a:pt x="0" y="65515"/>
                  </a:lnTo>
                  <a:close/>
                </a:path>
              </a:pathLst>
            </a:custGeom>
            <a:solidFill>
              <a:schemeClr val="accent1"/>
            </a:solidFill>
          </p:spPr>
          <p:style>
            <a:lnRef idx="0">
              <a:schemeClr val="accent1">
                <a:tint val="60000"/>
                <a:hueOff val="0"/>
                <a:satOff val="0"/>
                <a:lumOff val="0"/>
                <a:alphaOff val="0"/>
              </a:schemeClr>
            </a:lnRef>
            <a:fillRef idx="2">
              <a:scrgbClr r="0" g="0" b="0"/>
            </a:fillRef>
            <a:effectRef idx="1">
              <a:schemeClr val="accent1">
                <a:tint val="60000"/>
                <a:hueOff val="0"/>
                <a:satOff val="0"/>
                <a:lumOff val="0"/>
                <a:alphaOff val="0"/>
              </a:schemeClr>
            </a:effectRef>
            <a:fontRef idx="minor">
              <a:schemeClr val="dk1"/>
            </a:fontRef>
          </p:style>
          <p:txBody>
            <a:bodyPr spcFirstLastPara="0" vert="horz" wrap="square" lIns="0" tIns="49136" rIns="62774" bIns="49136" numCol="1" spcCol="1270" anchor="ctr" anchorCtr="0">
              <a:noAutofit/>
            </a:bodyPr>
            <a:lstStyle/>
            <a:p>
              <a:pPr algn="ctr" defTabSz="666750">
                <a:lnSpc>
                  <a:spcPct val="90000"/>
                </a:lnSpc>
                <a:spcBef>
                  <a:spcPct val="0"/>
                </a:spcBef>
                <a:spcAft>
                  <a:spcPct val="35000"/>
                </a:spcAft>
                <a:buClrTx/>
              </a:pPr>
              <a:endParaRPr lang="en-NZ" sz="1500" kern="1200">
                <a:solidFill>
                  <a:prstClr val="black"/>
                </a:solidFill>
                <a:latin typeface="Calibri" panose="020F0502020204030204"/>
              </a:endParaRPr>
            </a:p>
          </p:txBody>
        </p:sp>
        <p:sp>
          <p:nvSpPr>
            <p:cNvPr id="13" name="Freeform: Shape 12">
              <a:extLst>
                <a:ext uri="{FF2B5EF4-FFF2-40B4-BE49-F238E27FC236}">
                  <a16:creationId xmlns:a16="http://schemas.microsoft.com/office/drawing/2014/main" id="{7A348380-1B8B-431D-639B-640146DB62DF}"/>
                </a:ext>
              </a:extLst>
            </p:cNvPr>
            <p:cNvSpPr/>
            <p:nvPr/>
          </p:nvSpPr>
          <p:spPr>
            <a:xfrm>
              <a:off x="6789731" y="3565930"/>
              <a:ext cx="200471" cy="245683"/>
            </a:xfrm>
            <a:custGeom>
              <a:avLst/>
              <a:gdLst>
                <a:gd name="connsiteX0" fmla="*/ 0 w 267295"/>
                <a:gd name="connsiteY0" fmla="*/ 65515 h 327577"/>
                <a:gd name="connsiteX1" fmla="*/ 133648 w 267295"/>
                <a:gd name="connsiteY1" fmla="*/ 65515 h 327577"/>
                <a:gd name="connsiteX2" fmla="*/ 133648 w 267295"/>
                <a:gd name="connsiteY2" fmla="*/ 0 h 327577"/>
                <a:gd name="connsiteX3" fmla="*/ 267295 w 267295"/>
                <a:gd name="connsiteY3" fmla="*/ 163789 h 327577"/>
                <a:gd name="connsiteX4" fmla="*/ 133648 w 267295"/>
                <a:gd name="connsiteY4" fmla="*/ 327577 h 327577"/>
                <a:gd name="connsiteX5" fmla="*/ 133648 w 267295"/>
                <a:gd name="connsiteY5" fmla="*/ 262062 h 327577"/>
                <a:gd name="connsiteX6" fmla="*/ 0 w 267295"/>
                <a:gd name="connsiteY6" fmla="*/ 262062 h 327577"/>
                <a:gd name="connsiteX7" fmla="*/ 0 w 267295"/>
                <a:gd name="connsiteY7" fmla="*/ 65515 h 327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7295" h="327577">
                  <a:moveTo>
                    <a:pt x="0" y="65515"/>
                  </a:moveTo>
                  <a:lnTo>
                    <a:pt x="133648" y="65515"/>
                  </a:lnTo>
                  <a:lnTo>
                    <a:pt x="133648" y="0"/>
                  </a:lnTo>
                  <a:lnTo>
                    <a:pt x="267295" y="163789"/>
                  </a:lnTo>
                  <a:lnTo>
                    <a:pt x="133648" y="327577"/>
                  </a:lnTo>
                  <a:lnTo>
                    <a:pt x="133648" y="262062"/>
                  </a:lnTo>
                  <a:lnTo>
                    <a:pt x="0" y="262062"/>
                  </a:lnTo>
                  <a:lnTo>
                    <a:pt x="0" y="65515"/>
                  </a:lnTo>
                  <a:close/>
                </a:path>
              </a:pathLst>
            </a:custGeom>
            <a:solidFill>
              <a:schemeClr val="accent1"/>
            </a:solidFill>
          </p:spPr>
          <p:style>
            <a:lnRef idx="0">
              <a:schemeClr val="accent1">
                <a:tint val="60000"/>
                <a:hueOff val="0"/>
                <a:satOff val="0"/>
                <a:lumOff val="0"/>
                <a:alphaOff val="0"/>
              </a:schemeClr>
            </a:lnRef>
            <a:fillRef idx="2">
              <a:scrgbClr r="0" g="0" b="0"/>
            </a:fillRef>
            <a:effectRef idx="1">
              <a:schemeClr val="accent1">
                <a:tint val="60000"/>
                <a:hueOff val="0"/>
                <a:satOff val="0"/>
                <a:lumOff val="0"/>
                <a:alphaOff val="0"/>
              </a:schemeClr>
            </a:effectRef>
            <a:fontRef idx="minor">
              <a:schemeClr val="dk1"/>
            </a:fontRef>
          </p:style>
          <p:txBody>
            <a:bodyPr spcFirstLastPara="0" vert="horz" wrap="square" lIns="0" tIns="49136" rIns="60141" bIns="49136" numCol="1" spcCol="1270" anchor="ctr" anchorCtr="0">
              <a:noAutofit/>
            </a:bodyPr>
            <a:lstStyle/>
            <a:p>
              <a:pPr algn="ctr" defTabSz="466725">
                <a:lnSpc>
                  <a:spcPct val="90000"/>
                </a:lnSpc>
                <a:spcBef>
                  <a:spcPct val="0"/>
                </a:spcBef>
                <a:spcAft>
                  <a:spcPct val="35000"/>
                </a:spcAft>
                <a:buClrTx/>
              </a:pPr>
              <a:endParaRPr lang="en-NZ" sz="1050" kern="1200">
                <a:solidFill>
                  <a:prstClr val="black"/>
                </a:solidFill>
                <a:latin typeface="Calibri" panose="020F0502020204030204"/>
              </a:endParaRPr>
            </a:p>
          </p:txBody>
        </p:sp>
      </p:grpSp>
    </p:spTree>
    <p:extLst>
      <p:ext uri="{BB962C8B-B14F-4D97-AF65-F5344CB8AC3E}">
        <p14:creationId xmlns:p14="http://schemas.microsoft.com/office/powerpoint/2010/main" val="33629395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2C3E01-D653-D564-528A-89B260E8E2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D812C4-0814-C875-6B2D-6A66E3A6D4F4}"/>
              </a:ext>
            </a:extLst>
          </p:cNvPr>
          <p:cNvSpPr>
            <a:spLocks noGrp="1"/>
          </p:cNvSpPr>
          <p:nvPr>
            <p:ph type="title"/>
          </p:nvPr>
        </p:nvSpPr>
        <p:spPr/>
        <p:txBody>
          <a:bodyPr>
            <a:normAutofit fontScale="90000"/>
          </a:bodyPr>
          <a:lstStyle/>
          <a:p>
            <a:r>
              <a:rPr lang="en-US"/>
              <a:t>2027 Programme round – Full stage </a:t>
            </a:r>
            <a:endParaRPr lang="en-NZ"/>
          </a:p>
        </p:txBody>
      </p:sp>
      <p:sp>
        <p:nvSpPr>
          <p:cNvPr id="3" name="Text Placeholder 2">
            <a:extLst>
              <a:ext uri="{FF2B5EF4-FFF2-40B4-BE49-F238E27FC236}">
                <a16:creationId xmlns:a16="http://schemas.microsoft.com/office/drawing/2014/main" id="{923DE5FD-F206-C11A-B82F-AECA959DA8FE}"/>
              </a:ext>
            </a:extLst>
          </p:cNvPr>
          <p:cNvSpPr>
            <a:spLocks noGrp="1"/>
          </p:cNvSpPr>
          <p:nvPr>
            <p:ph type="body" idx="1"/>
          </p:nvPr>
        </p:nvSpPr>
        <p:spPr>
          <a:xfrm>
            <a:off x="311700" y="3452116"/>
            <a:ext cx="8520600" cy="1364836"/>
          </a:xfrm>
        </p:spPr>
        <p:txBody>
          <a:bodyPr>
            <a:normAutofit lnSpcReduction="10000"/>
          </a:bodyPr>
          <a:lstStyle/>
          <a:p>
            <a:pPr>
              <a:lnSpc>
                <a:spcPct val="114999"/>
              </a:lnSpc>
            </a:pPr>
            <a:r>
              <a:rPr lang="en-NZ" sz="1400">
                <a:ea typeface="DengXian"/>
              </a:rPr>
              <a:t>Programme full applications open </a:t>
            </a:r>
            <a:r>
              <a:rPr lang="en-NZ" sz="1400" b="1">
                <a:ea typeface="DengXian"/>
              </a:rPr>
              <a:t>1pm, 3 September 2026</a:t>
            </a:r>
          </a:p>
          <a:p>
            <a:pPr>
              <a:lnSpc>
                <a:spcPct val="114999"/>
              </a:lnSpc>
            </a:pPr>
            <a:r>
              <a:rPr lang="en-NZ" sz="1400">
                <a:ea typeface="DengXian"/>
              </a:rPr>
              <a:t>Complete and submit your application to HRC Gateway by </a:t>
            </a:r>
            <a:r>
              <a:rPr lang="en-NZ" sz="1400" b="1">
                <a:ea typeface="DengXian"/>
              </a:rPr>
              <a:t>1pm, 29 October 2026</a:t>
            </a:r>
            <a:r>
              <a:rPr lang="en-NZ" sz="1400">
                <a:ea typeface="DengXian"/>
              </a:rPr>
              <a:t>. </a:t>
            </a:r>
          </a:p>
          <a:p>
            <a:pPr>
              <a:lnSpc>
                <a:spcPct val="114999"/>
              </a:lnSpc>
            </a:pPr>
            <a:r>
              <a:rPr lang="en-NZ" sz="1400">
                <a:ea typeface="DengXian"/>
              </a:rPr>
              <a:t>We may notify your Research Office of any issues before </a:t>
            </a:r>
            <a:r>
              <a:rPr lang="en-NZ" sz="1400" b="1">
                <a:ea typeface="DengXian"/>
              </a:rPr>
              <a:t>12 November 2026.</a:t>
            </a:r>
            <a:endParaRPr lang="en-NZ" sz="1400">
              <a:ea typeface="DengXian"/>
            </a:endParaRPr>
          </a:p>
          <a:p>
            <a:pPr>
              <a:lnSpc>
                <a:spcPct val="114999"/>
              </a:lnSpc>
            </a:pPr>
            <a:r>
              <a:rPr lang="en-NZ" sz="1400">
                <a:ea typeface="DengXian"/>
              </a:rPr>
              <a:t>Applicant rebuttal period is </a:t>
            </a:r>
            <a:r>
              <a:rPr lang="en-NZ" sz="1400" b="1">
                <a:ea typeface="DengXian"/>
              </a:rPr>
              <a:t>15 – 26 February 2027 </a:t>
            </a:r>
            <a:endParaRPr lang="en-US" sz="1400" b="1">
              <a:latin typeface="Heebo Light" pitchFamily="2" charset="-79"/>
              <a:cs typeface="Heebo Light" pitchFamily="2" charset="-79"/>
            </a:endParaRPr>
          </a:p>
          <a:p>
            <a:pPr>
              <a:lnSpc>
                <a:spcPct val="114999"/>
              </a:lnSpc>
            </a:pPr>
            <a:r>
              <a:rPr lang="en-NZ" sz="1400">
                <a:ea typeface="DengXian"/>
              </a:rPr>
              <a:t>Applications shortlisted for interview will be notified of interview details </a:t>
            </a:r>
            <a:r>
              <a:rPr lang="en-NZ" sz="1400" b="1">
                <a:ea typeface="DengXian"/>
              </a:rPr>
              <a:t>late-March 2027</a:t>
            </a:r>
            <a:endParaRPr lang="en-US" sz="1400">
              <a:latin typeface="Heebo Light" pitchFamily="2" charset="-79"/>
              <a:cs typeface="Heebo Light" pitchFamily="2" charset="-79"/>
            </a:endParaRPr>
          </a:p>
        </p:txBody>
      </p:sp>
      <p:grpSp>
        <p:nvGrpSpPr>
          <p:cNvPr id="4" name="Group 3">
            <a:extLst>
              <a:ext uri="{FF2B5EF4-FFF2-40B4-BE49-F238E27FC236}">
                <a16:creationId xmlns:a16="http://schemas.microsoft.com/office/drawing/2014/main" id="{E00F86C9-2804-190A-CC80-E150BF67C22F}"/>
              </a:ext>
            </a:extLst>
          </p:cNvPr>
          <p:cNvGrpSpPr/>
          <p:nvPr/>
        </p:nvGrpSpPr>
        <p:grpSpPr>
          <a:xfrm>
            <a:off x="133563" y="945222"/>
            <a:ext cx="8856169" cy="2329772"/>
            <a:chOff x="120306" y="3736223"/>
            <a:chExt cx="8958760" cy="1098831"/>
          </a:xfrm>
        </p:grpSpPr>
        <p:sp>
          <p:nvSpPr>
            <p:cNvPr id="6" name="Freeform: Shape 5">
              <a:extLst>
                <a:ext uri="{FF2B5EF4-FFF2-40B4-BE49-F238E27FC236}">
                  <a16:creationId xmlns:a16="http://schemas.microsoft.com/office/drawing/2014/main" id="{DFF2CE77-3D1D-B741-FFEC-AB838B3034DC}"/>
                </a:ext>
              </a:extLst>
            </p:cNvPr>
            <p:cNvSpPr/>
            <p:nvPr/>
          </p:nvSpPr>
          <p:spPr>
            <a:xfrm>
              <a:off x="3908890" y="3759042"/>
              <a:ext cx="1449782" cy="1057182"/>
            </a:xfrm>
            <a:custGeom>
              <a:avLst/>
              <a:gdLst>
                <a:gd name="connsiteX0" fmla="*/ 0 w 2036146"/>
                <a:gd name="connsiteY0" fmla="*/ 127026 h 1270256"/>
                <a:gd name="connsiteX1" fmla="*/ 127026 w 2036146"/>
                <a:gd name="connsiteY1" fmla="*/ 0 h 1270256"/>
                <a:gd name="connsiteX2" fmla="*/ 1909120 w 2036146"/>
                <a:gd name="connsiteY2" fmla="*/ 0 h 1270256"/>
                <a:gd name="connsiteX3" fmla="*/ 2036146 w 2036146"/>
                <a:gd name="connsiteY3" fmla="*/ 127026 h 1270256"/>
                <a:gd name="connsiteX4" fmla="*/ 2036146 w 2036146"/>
                <a:gd name="connsiteY4" fmla="*/ 1143230 h 1270256"/>
                <a:gd name="connsiteX5" fmla="*/ 1909120 w 2036146"/>
                <a:gd name="connsiteY5" fmla="*/ 1270256 h 1270256"/>
                <a:gd name="connsiteX6" fmla="*/ 127026 w 2036146"/>
                <a:gd name="connsiteY6" fmla="*/ 1270256 h 1270256"/>
                <a:gd name="connsiteX7" fmla="*/ 0 w 2036146"/>
                <a:gd name="connsiteY7" fmla="*/ 1143230 h 1270256"/>
                <a:gd name="connsiteX8" fmla="*/ 0 w 2036146"/>
                <a:gd name="connsiteY8" fmla="*/ 127026 h 1270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36146" h="1270256">
                  <a:moveTo>
                    <a:pt x="0" y="127026"/>
                  </a:moveTo>
                  <a:cubicBezTo>
                    <a:pt x="0" y="56871"/>
                    <a:pt x="56871" y="0"/>
                    <a:pt x="127026" y="0"/>
                  </a:cubicBezTo>
                  <a:lnTo>
                    <a:pt x="1909120" y="0"/>
                  </a:lnTo>
                  <a:cubicBezTo>
                    <a:pt x="1979275" y="0"/>
                    <a:pt x="2036146" y="56871"/>
                    <a:pt x="2036146" y="127026"/>
                  </a:cubicBezTo>
                  <a:lnTo>
                    <a:pt x="2036146" y="1143230"/>
                  </a:lnTo>
                  <a:cubicBezTo>
                    <a:pt x="2036146" y="1213385"/>
                    <a:pt x="1979275" y="1270256"/>
                    <a:pt x="1909120" y="1270256"/>
                  </a:cubicBezTo>
                  <a:lnTo>
                    <a:pt x="127026" y="1270256"/>
                  </a:lnTo>
                  <a:cubicBezTo>
                    <a:pt x="56871" y="1270256"/>
                    <a:pt x="0" y="1213385"/>
                    <a:pt x="0" y="1143230"/>
                  </a:cubicBezTo>
                  <a:lnTo>
                    <a:pt x="0" y="127026"/>
                  </a:lnTo>
                  <a:close/>
                </a:path>
              </a:pathLst>
            </a:custGeom>
            <a:solidFill>
              <a:schemeClr val="bg1"/>
            </a:solidFill>
            <a:ln w="9525" cap="flat" cmpd="sng" algn="ctr">
              <a:solidFill>
                <a:schemeClr val="accent2"/>
              </a:solidFill>
              <a:prstDash val="solid"/>
              <a:round/>
              <a:headEnd type="none" w="med" len="med"/>
              <a:tailEnd type="none" w="med" len="med"/>
            </a:ln>
            <a:scene3d>
              <a:camera prst="orthographicFront"/>
              <a:lightRig rig="flat" dir="t"/>
            </a:scene3d>
            <a:sp3d prstMaterial="dkEdge">
              <a:bevelT w="8200" h="38100"/>
            </a:sp3d>
          </p:spPr>
          <p:style>
            <a:lnRef idx="0">
              <a:scrgbClr r="0" g="0" b="0"/>
            </a:lnRef>
            <a:fillRef idx="0">
              <a:scrgbClr r="0" g="0" b="0"/>
            </a:fillRef>
            <a:effectRef idx="0">
              <a:scrgbClr r="0" g="0" b="0"/>
            </a:effectRef>
            <a:fontRef idx="minor">
              <a:schemeClr val="accent6"/>
            </a:fontRef>
          </p:style>
          <p:txBody>
            <a:bodyPr spcFirstLastPara="0" vert="horz" wrap="square" lIns="85054" tIns="85054" rIns="85054" bIns="85054" numCol="1" spcCol="127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9pPr>
            </a:lstStyle>
            <a:p>
              <a:pPr algn="ctr" defTabSz="666750">
                <a:spcBef>
                  <a:spcPct val="0"/>
                </a:spcBef>
                <a:buClrTx/>
              </a:pPr>
              <a:r>
                <a:rPr lang="en-NZ" sz="1200" b="1" kern="1200">
                  <a:solidFill>
                    <a:schemeClr val="accent1"/>
                  </a:solidFill>
                  <a:latin typeface="Heebo"/>
                  <a:cs typeface="Heebo"/>
                </a:rPr>
                <a:t>Full assessing committee meeting in March 2027</a:t>
              </a:r>
            </a:p>
            <a:p>
              <a:pPr algn="ctr" defTabSz="666750">
                <a:spcBef>
                  <a:spcPct val="0"/>
                </a:spcBef>
                <a:buClrTx/>
              </a:pPr>
              <a:endParaRPr lang="en-NZ" sz="1200" kern="1200">
                <a:solidFill>
                  <a:schemeClr val="accent1"/>
                </a:solidFill>
                <a:latin typeface="Heebo"/>
                <a:cs typeface="Heebo"/>
              </a:endParaRPr>
            </a:p>
            <a:p>
              <a:pPr algn="ctr" defTabSz="666750">
                <a:spcBef>
                  <a:spcPct val="0"/>
                </a:spcBef>
                <a:buClrTx/>
              </a:pPr>
              <a:r>
                <a:rPr lang="en-US" sz="1200" kern="1200">
                  <a:solidFill>
                    <a:schemeClr val="tx1"/>
                  </a:solidFill>
                  <a:latin typeface="Heebo"/>
                  <a:cs typeface="Heebo"/>
                </a:rPr>
                <a:t>discuss and score applications</a:t>
              </a:r>
              <a:endParaRPr lang="en-US" sz="1200" kern="1200">
                <a:solidFill>
                  <a:schemeClr val="tx1"/>
                </a:solidFill>
                <a:latin typeface="Heebo"/>
                <a:ea typeface="Calibri"/>
                <a:cs typeface="Heebo"/>
              </a:endParaRPr>
            </a:p>
          </p:txBody>
        </p:sp>
        <p:sp>
          <p:nvSpPr>
            <p:cNvPr id="8" name="Freeform: Shape 7">
              <a:extLst>
                <a:ext uri="{FF2B5EF4-FFF2-40B4-BE49-F238E27FC236}">
                  <a16:creationId xmlns:a16="http://schemas.microsoft.com/office/drawing/2014/main" id="{6BE3128B-B1AA-0898-4D89-6F93D20E581C}"/>
                </a:ext>
              </a:extLst>
            </p:cNvPr>
            <p:cNvSpPr/>
            <p:nvPr/>
          </p:nvSpPr>
          <p:spPr>
            <a:xfrm>
              <a:off x="5733327" y="3759042"/>
              <a:ext cx="1608122" cy="1057182"/>
            </a:xfrm>
            <a:custGeom>
              <a:avLst/>
              <a:gdLst>
                <a:gd name="connsiteX0" fmla="*/ 0 w 2036146"/>
                <a:gd name="connsiteY0" fmla="*/ 127026 h 1270256"/>
                <a:gd name="connsiteX1" fmla="*/ 127026 w 2036146"/>
                <a:gd name="connsiteY1" fmla="*/ 0 h 1270256"/>
                <a:gd name="connsiteX2" fmla="*/ 1909120 w 2036146"/>
                <a:gd name="connsiteY2" fmla="*/ 0 h 1270256"/>
                <a:gd name="connsiteX3" fmla="*/ 2036146 w 2036146"/>
                <a:gd name="connsiteY3" fmla="*/ 127026 h 1270256"/>
                <a:gd name="connsiteX4" fmla="*/ 2036146 w 2036146"/>
                <a:gd name="connsiteY4" fmla="*/ 1143230 h 1270256"/>
                <a:gd name="connsiteX5" fmla="*/ 1909120 w 2036146"/>
                <a:gd name="connsiteY5" fmla="*/ 1270256 h 1270256"/>
                <a:gd name="connsiteX6" fmla="*/ 127026 w 2036146"/>
                <a:gd name="connsiteY6" fmla="*/ 1270256 h 1270256"/>
                <a:gd name="connsiteX7" fmla="*/ 0 w 2036146"/>
                <a:gd name="connsiteY7" fmla="*/ 1143230 h 1270256"/>
                <a:gd name="connsiteX8" fmla="*/ 0 w 2036146"/>
                <a:gd name="connsiteY8" fmla="*/ 127026 h 1270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36146" h="1270256">
                  <a:moveTo>
                    <a:pt x="0" y="127026"/>
                  </a:moveTo>
                  <a:cubicBezTo>
                    <a:pt x="0" y="56871"/>
                    <a:pt x="56871" y="0"/>
                    <a:pt x="127026" y="0"/>
                  </a:cubicBezTo>
                  <a:lnTo>
                    <a:pt x="1909120" y="0"/>
                  </a:lnTo>
                  <a:cubicBezTo>
                    <a:pt x="1979275" y="0"/>
                    <a:pt x="2036146" y="56871"/>
                    <a:pt x="2036146" y="127026"/>
                  </a:cubicBezTo>
                  <a:lnTo>
                    <a:pt x="2036146" y="1143230"/>
                  </a:lnTo>
                  <a:cubicBezTo>
                    <a:pt x="2036146" y="1213385"/>
                    <a:pt x="1979275" y="1270256"/>
                    <a:pt x="1909120" y="1270256"/>
                  </a:cubicBezTo>
                  <a:lnTo>
                    <a:pt x="127026" y="1270256"/>
                  </a:lnTo>
                  <a:cubicBezTo>
                    <a:pt x="56871" y="1270256"/>
                    <a:pt x="0" y="1213385"/>
                    <a:pt x="0" y="1143230"/>
                  </a:cubicBezTo>
                  <a:lnTo>
                    <a:pt x="0" y="127026"/>
                  </a:lnTo>
                  <a:close/>
                </a:path>
              </a:pathLst>
            </a:custGeom>
            <a:solidFill>
              <a:schemeClr val="bg1"/>
            </a:solidFill>
            <a:ln w="9525" cap="flat" cmpd="sng" algn="ctr">
              <a:solidFill>
                <a:schemeClr val="accent2"/>
              </a:solidFill>
              <a:prstDash val="solid"/>
              <a:round/>
              <a:headEnd type="none" w="med" len="med"/>
              <a:tailEnd type="none" w="med" len="med"/>
            </a:ln>
            <a:scene3d>
              <a:camera prst="orthographicFront"/>
              <a:lightRig rig="flat" dir="t"/>
            </a:scene3d>
            <a:sp3d prstMaterial="dkEdge">
              <a:bevelT w="8200" h="38100"/>
            </a:sp3d>
          </p:spPr>
          <p:style>
            <a:lnRef idx="0">
              <a:scrgbClr r="0" g="0" b="0"/>
            </a:lnRef>
            <a:fillRef idx="0">
              <a:scrgbClr r="0" g="0" b="0"/>
            </a:fillRef>
            <a:effectRef idx="0">
              <a:scrgbClr r="0" g="0" b="0"/>
            </a:effectRef>
            <a:fontRef idx="minor">
              <a:schemeClr val="accent6"/>
            </a:fontRef>
          </p:style>
          <p:txBody>
            <a:bodyPr spcFirstLastPara="0" vert="horz" wrap="square" lIns="85054" tIns="85054" rIns="85054" bIns="85054" numCol="1" spcCol="127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9pPr>
            </a:lstStyle>
            <a:p>
              <a:pPr algn="ctr" defTabSz="666750">
                <a:spcBef>
                  <a:spcPct val="0"/>
                </a:spcBef>
              </a:pPr>
              <a:r>
                <a:rPr lang="en-NZ" sz="1200" b="1" kern="1200">
                  <a:solidFill>
                    <a:schemeClr val="accent1"/>
                  </a:solidFill>
                  <a:latin typeface="Heebo"/>
                  <a:cs typeface="Heebo"/>
                </a:rPr>
                <a:t>Programme Assessing Committee in April 2027</a:t>
              </a:r>
              <a:endParaRPr lang="en-US" sz="1200" b="1">
                <a:solidFill>
                  <a:schemeClr val="accent1"/>
                </a:solidFill>
                <a:latin typeface="Heebo"/>
                <a:cs typeface="Heebo"/>
              </a:endParaRPr>
            </a:p>
            <a:p>
              <a:pPr algn="ctr" defTabSz="666750">
                <a:spcBef>
                  <a:spcPct val="0"/>
                </a:spcBef>
                <a:buClrTx/>
              </a:pPr>
              <a:endParaRPr lang="en-US" sz="1200" kern="1200">
                <a:solidFill>
                  <a:schemeClr val="tx1"/>
                </a:solidFill>
                <a:latin typeface="Heebo"/>
                <a:cs typeface="Heebo"/>
              </a:endParaRPr>
            </a:p>
            <a:p>
              <a:pPr algn="ctr" defTabSz="666750">
                <a:spcBef>
                  <a:spcPct val="0"/>
                </a:spcBef>
                <a:buClrTx/>
              </a:pPr>
              <a:r>
                <a:rPr lang="en-US" sz="1200" kern="1200">
                  <a:solidFill>
                    <a:schemeClr val="tx1"/>
                  </a:solidFill>
                  <a:latin typeface="Heebo"/>
                  <a:cs typeface="Heebo"/>
                </a:rPr>
                <a:t>interview shortlisted Full applicants, discuss, score applications and make funding recommendations </a:t>
              </a:r>
              <a:endParaRPr lang="en-US" sz="1200" kern="1200">
                <a:solidFill>
                  <a:schemeClr val="tx1"/>
                </a:solidFill>
                <a:latin typeface="Heebo"/>
                <a:ea typeface="Calibri"/>
                <a:cs typeface="Heebo"/>
              </a:endParaRPr>
            </a:p>
          </p:txBody>
        </p:sp>
        <p:sp>
          <p:nvSpPr>
            <p:cNvPr id="11" name="Freeform: Shape 10">
              <a:extLst>
                <a:ext uri="{FF2B5EF4-FFF2-40B4-BE49-F238E27FC236}">
                  <a16:creationId xmlns:a16="http://schemas.microsoft.com/office/drawing/2014/main" id="{3BBBCEBC-EC77-EEA5-9F94-9E2910BE9D92}"/>
                </a:ext>
              </a:extLst>
            </p:cNvPr>
            <p:cNvSpPr/>
            <p:nvPr/>
          </p:nvSpPr>
          <p:spPr>
            <a:xfrm>
              <a:off x="1749714" y="4182234"/>
              <a:ext cx="209244" cy="245683"/>
            </a:xfrm>
            <a:custGeom>
              <a:avLst/>
              <a:gdLst>
                <a:gd name="connsiteX0" fmla="*/ 0 w 278992"/>
                <a:gd name="connsiteY0" fmla="*/ 65515 h 327577"/>
                <a:gd name="connsiteX1" fmla="*/ 139496 w 278992"/>
                <a:gd name="connsiteY1" fmla="*/ 65515 h 327577"/>
                <a:gd name="connsiteX2" fmla="*/ 139496 w 278992"/>
                <a:gd name="connsiteY2" fmla="*/ 0 h 327577"/>
                <a:gd name="connsiteX3" fmla="*/ 278992 w 278992"/>
                <a:gd name="connsiteY3" fmla="*/ 163789 h 327577"/>
                <a:gd name="connsiteX4" fmla="*/ 139496 w 278992"/>
                <a:gd name="connsiteY4" fmla="*/ 327577 h 327577"/>
                <a:gd name="connsiteX5" fmla="*/ 139496 w 278992"/>
                <a:gd name="connsiteY5" fmla="*/ 262062 h 327577"/>
                <a:gd name="connsiteX6" fmla="*/ 0 w 278992"/>
                <a:gd name="connsiteY6" fmla="*/ 262062 h 327577"/>
                <a:gd name="connsiteX7" fmla="*/ 0 w 278992"/>
                <a:gd name="connsiteY7" fmla="*/ 65515 h 327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992" h="327577">
                  <a:moveTo>
                    <a:pt x="0" y="65515"/>
                  </a:moveTo>
                  <a:lnTo>
                    <a:pt x="139496" y="65515"/>
                  </a:lnTo>
                  <a:lnTo>
                    <a:pt x="139496" y="0"/>
                  </a:lnTo>
                  <a:lnTo>
                    <a:pt x="278992" y="163789"/>
                  </a:lnTo>
                  <a:lnTo>
                    <a:pt x="139496" y="327577"/>
                  </a:lnTo>
                  <a:lnTo>
                    <a:pt x="139496" y="262062"/>
                  </a:lnTo>
                  <a:lnTo>
                    <a:pt x="0" y="262062"/>
                  </a:lnTo>
                  <a:lnTo>
                    <a:pt x="0" y="65515"/>
                  </a:lnTo>
                  <a:close/>
                </a:path>
              </a:pathLst>
            </a:custGeom>
            <a:solidFill>
              <a:schemeClr val="accent1"/>
            </a:solidFill>
          </p:spPr>
          <p:style>
            <a:lnRef idx="0">
              <a:schemeClr val="accent1">
                <a:tint val="60000"/>
                <a:hueOff val="0"/>
                <a:satOff val="0"/>
                <a:lumOff val="0"/>
                <a:alphaOff val="0"/>
              </a:schemeClr>
            </a:lnRef>
            <a:fillRef idx="2">
              <a:scrgbClr r="0" g="0" b="0"/>
            </a:fillRef>
            <a:effectRef idx="1">
              <a:schemeClr val="accent1">
                <a:tint val="60000"/>
                <a:hueOff val="0"/>
                <a:satOff val="0"/>
                <a:lumOff val="0"/>
                <a:alphaOff val="0"/>
              </a:schemeClr>
            </a:effectRef>
            <a:fontRef idx="minor">
              <a:schemeClr val="dk1"/>
            </a:fontRef>
          </p:style>
          <p:txBody>
            <a:bodyPr spcFirstLastPara="0" vert="horz" wrap="square" lIns="0" tIns="49136" rIns="62774" bIns="49136" numCol="1" spcCol="1270" anchor="ctr" anchorCtr="0">
              <a:noAutofit/>
            </a:bodyPr>
            <a:lstStyle/>
            <a:p>
              <a:pPr algn="ctr" defTabSz="666750">
                <a:lnSpc>
                  <a:spcPct val="90000"/>
                </a:lnSpc>
                <a:spcBef>
                  <a:spcPct val="0"/>
                </a:spcBef>
                <a:spcAft>
                  <a:spcPct val="35000"/>
                </a:spcAft>
                <a:buClrTx/>
              </a:pPr>
              <a:endParaRPr lang="en-NZ" sz="1500" kern="1200">
                <a:solidFill>
                  <a:prstClr val="black"/>
                </a:solidFill>
                <a:latin typeface="Calibri" panose="020F0502020204030204"/>
              </a:endParaRPr>
            </a:p>
          </p:txBody>
        </p:sp>
        <p:sp>
          <p:nvSpPr>
            <p:cNvPr id="13" name="Freeform: Shape 12">
              <a:extLst>
                <a:ext uri="{FF2B5EF4-FFF2-40B4-BE49-F238E27FC236}">
                  <a16:creationId xmlns:a16="http://schemas.microsoft.com/office/drawing/2014/main" id="{760577ED-637B-9678-921B-BDE3D73E6F6F}"/>
                </a:ext>
              </a:extLst>
            </p:cNvPr>
            <p:cNvSpPr/>
            <p:nvPr/>
          </p:nvSpPr>
          <p:spPr>
            <a:xfrm>
              <a:off x="3618329" y="4167358"/>
              <a:ext cx="209244" cy="245683"/>
            </a:xfrm>
            <a:custGeom>
              <a:avLst/>
              <a:gdLst>
                <a:gd name="connsiteX0" fmla="*/ 0 w 278992"/>
                <a:gd name="connsiteY0" fmla="*/ 65515 h 327577"/>
                <a:gd name="connsiteX1" fmla="*/ 139496 w 278992"/>
                <a:gd name="connsiteY1" fmla="*/ 65515 h 327577"/>
                <a:gd name="connsiteX2" fmla="*/ 139496 w 278992"/>
                <a:gd name="connsiteY2" fmla="*/ 0 h 327577"/>
                <a:gd name="connsiteX3" fmla="*/ 278992 w 278992"/>
                <a:gd name="connsiteY3" fmla="*/ 163789 h 327577"/>
                <a:gd name="connsiteX4" fmla="*/ 139496 w 278992"/>
                <a:gd name="connsiteY4" fmla="*/ 327577 h 327577"/>
                <a:gd name="connsiteX5" fmla="*/ 139496 w 278992"/>
                <a:gd name="connsiteY5" fmla="*/ 262062 h 327577"/>
                <a:gd name="connsiteX6" fmla="*/ 0 w 278992"/>
                <a:gd name="connsiteY6" fmla="*/ 262062 h 327577"/>
                <a:gd name="connsiteX7" fmla="*/ 0 w 278992"/>
                <a:gd name="connsiteY7" fmla="*/ 65515 h 327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992" h="327577">
                  <a:moveTo>
                    <a:pt x="0" y="65515"/>
                  </a:moveTo>
                  <a:lnTo>
                    <a:pt x="139496" y="65515"/>
                  </a:lnTo>
                  <a:lnTo>
                    <a:pt x="139496" y="0"/>
                  </a:lnTo>
                  <a:lnTo>
                    <a:pt x="278992" y="163789"/>
                  </a:lnTo>
                  <a:lnTo>
                    <a:pt x="139496" y="327577"/>
                  </a:lnTo>
                  <a:lnTo>
                    <a:pt x="139496" y="262062"/>
                  </a:lnTo>
                  <a:lnTo>
                    <a:pt x="0" y="262062"/>
                  </a:lnTo>
                  <a:lnTo>
                    <a:pt x="0" y="65515"/>
                  </a:lnTo>
                  <a:close/>
                </a:path>
              </a:pathLst>
            </a:custGeom>
            <a:solidFill>
              <a:schemeClr val="accent1"/>
            </a:solidFill>
          </p:spPr>
          <p:style>
            <a:lnRef idx="0">
              <a:schemeClr val="accent1">
                <a:tint val="60000"/>
                <a:hueOff val="0"/>
                <a:satOff val="0"/>
                <a:lumOff val="0"/>
                <a:alphaOff val="0"/>
              </a:schemeClr>
            </a:lnRef>
            <a:fillRef idx="2">
              <a:scrgbClr r="0" g="0" b="0"/>
            </a:fillRef>
            <a:effectRef idx="1">
              <a:schemeClr val="accent1">
                <a:tint val="60000"/>
                <a:hueOff val="0"/>
                <a:satOff val="0"/>
                <a:lumOff val="0"/>
                <a:alphaOff val="0"/>
              </a:schemeClr>
            </a:effectRef>
            <a:fontRef idx="minor">
              <a:schemeClr val="dk1"/>
            </a:fontRef>
          </p:style>
          <p:txBody>
            <a:bodyPr spcFirstLastPara="0" vert="horz" wrap="square" lIns="0" tIns="49136" rIns="62774" bIns="49136" numCol="1" spcCol="1270" anchor="ctr" anchorCtr="0">
              <a:noAutofit/>
            </a:bodyPr>
            <a:lstStyle/>
            <a:p>
              <a:pPr algn="ctr" defTabSz="666750">
                <a:lnSpc>
                  <a:spcPct val="90000"/>
                </a:lnSpc>
                <a:spcBef>
                  <a:spcPct val="0"/>
                </a:spcBef>
                <a:spcAft>
                  <a:spcPct val="35000"/>
                </a:spcAft>
                <a:buClrTx/>
              </a:pPr>
              <a:endParaRPr lang="en-NZ" sz="1500" kern="1200">
                <a:solidFill>
                  <a:prstClr val="black"/>
                </a:solidFill>
                <a:latin typeface="Calibri" panose="020F0502020204030204"/>
              </a:endParaRPr>
            </a:p>
          </p:txBody>
        </p:sp>
        <p:sp>
          <p:nvSpPr>
            <p:cNvPr id="7" name="Freeform: Shape 6">
              <a:extLst>
                <a:ext uri="{FF2B5EF4-FFF2-40B4-BE49-F238E27FC236}">
                  <a16:creationId xmlns:a16="http://schemas.microsoft.com/office/drawing/2014/main" id="{8CF20B07-7C89-B05B-642D-CEA2AD7E7CFF}"/>
                </a:ext>
              </a:extLst>
            </p:cNvPr>
            <p:cNvSpPr/>
            <p:nvPr/>
          </p:nvSpPr>
          <p:spPr>
            <a:xfrm>
              <a:off x="120306" y="3741213"/>
              <a:ext cx="1534333" cy="1080001"/>
            </a:xfrm>
            <a:custGeom>
              <a:avLst/>
              <a:gdLst>
                <a:gd name="connsiteX0" fmla="*/ 0 w 1977975"/>
                <a:gd name="connsiteY0" fmla="*/ 127026 h 1270256"/>
                <a:gd name="connsiteX1" fmla="*/ 127026 w 1977975"/>
                <a:gd name="connsiteY1" fmla="*/ 0 h 1270256"/>
                <a:gd name="connsiteX2" fmla="*/ 1850949 w 1977975"/>
                <a:gd name="connsiteY2" fmla="*/ 0 h 1270256"/>
                <a:gd name="connsiteX3" fmla="*/ 1977975 w 1977975"/>
                <a:gd name="connsiteY3" fmla="*/ 127026 h 1270256"/>
                <a:gd name="connsiteX4" fmla="*/ 1977975 w 1977975"/>
                <a:gd name="connsiteY4" fmla="*/ 1143230 h 1270256"/>
                <a:gd name="connsiteX5" fmla="*/ 1850949 w 1977975"/>
                <a:gd name="connsiteY5" fmla="*/ 1270256 h 1270256"/>
                <a:gd name="connsiteX6" fmla="*/ 127026 w 1977975"/>
                <a:gd name="connsiteY6" fmla="*/ 1270256 h 1270256"/>
                <a:gd name="connsiteX7" fmla="*/ 0 w 1977975"/>
                <a:gd name="connsiteY7" fmla="*/ 1143230 h 1270256"/>
                <a:gd name="connsiteX8" fmla="*/ 0 w 1977975"/>
                <a:gd name="connsiteY8" fmla="*/ 127026 h 1270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77975" h="1270256">
                  <a:moveTo>
                    <a:pt x="0" y="127026"/>
                  </a:moveTo>
                  <a:cubicBezTo>
                    <a:pt x="0" y="56871"/>
                    <a:pt x="56871" y="0"/>
                    <a:pt x="127026" y="0"/>
                  </a:cubicBezTo>
                  <a:lnTo>
                    <a:pt x="1850949" y="0"/>
                  </a:lnTo>
                  <a:cubicBezTo>
                    <a:pt x="1921104" y="0"/>
                    <a:pt x="1977975" y="56871"/>
                    <a:pt x="1977975" y="127026"/>
                  </a:cubicBezTo>
                  <a:lnTo>
                    <a:pt x="1977975" y="1143230"/>
                  </a:lnTo>
                  <a:cubicBezTo>
                    <a:pt x="1977975" y="1213385"/>
                    <a:pt x="1921104" y="1270256"/>
                    <a:pt x="1850949" y="1270256"/>
                  </a:cubicBezTo>
                  <a:lnTo>
                    <a:pt x="127026" y="1270256"/>
                  </a:lnTo>
                  <a:cubicBezTo>
                    <a:pt x="56871" y="1270256"/>
                    <a:pt x="0" y="1213385"/>
                    <a:pt x="0" y="1143230"/>
                  </a:cubicBezTo>
                  <a:lnTo>
                    <a:pt x="0" y="127026"/>
                  </a:lnTo>
                  <a:close/>
                </a:path>
              </a:pathLst>
            </a:custGeom>
            <a:solidFill>
              <a:schemeClr val="bg1"/>
            </a:solidFill>
            <a:ln w="9525" cap="flat" cmpd="sng" algn="ctr">
              <a:solidFill>
                <a:schemeClr val="accent2"/>
              </a:solidFill>
              <a:prstDash val="solid"/>
              <a:round/>
              <a:headEnd type="none" w="med" len="med"/>
              <a:tailEnd type="none" w="med" len="med"/>
            </a:ln>
            <a:scene3d>
              <a:camera prst="orthographicFront"/>
              <a:lightRig rig="flat" dir="t"/>
            </a:scene3d>
            <a:sp3d prstMaterial="dkEdge">
              <a:bevelT w="8200" h="38100"/>
            </a:sp3d>
          </p:spPr>
          <p:style>
            <a:lnRef idx="0">
              <a:scrgbClr r="0" g="0" b="0"/>
            </a:lnRef>
            <a:fillRef idx="0">
              <a:scrgbClr r="0" g="0" b="0"/>
            </a:fillRef>
            <a:effectRef idx="0">
              <a:scrgbClr r="0" g="0" b="0"/>
            </a:effectRef>
            <a:fontRef idx="minor">
              <a:schemeClr val="accent6"/>
            </a:fontRef>
          </p:style>
          <p:txBody>
            <a:bodyPr spcFirstLastPara="0" vert="horz" wrap="square" lIns="85054" tIns="85054" rIns="85054" bIns="85054" numCol="1" spcCol="127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9pPr>
            </a:lstStyle>
            <a:p>
              <a:pPr algn="ctr" defTabSz="666750">
                <a:spcBef>
                  <a:spcPct val="0"/>
                </a:spcBef>
                <a:buClrTx/>
              </a:pPr>
              <a:r>
                <a:rPr lang="en-US" sz="1200" b="1" kern="1200" err="1">
                  <a:solidFill>
                    <a:schemeClr val="accent1"/>
                  </a:solidFill>
                  <a:latin typeface="Heebo"/>
                  <a:cs typeface="Heebo"/>
                </a:rPr>
                <a:t>Programme</a:t>
              </a:r>
              <a:r>
                <a:rPr lang="en-US" sz="1200" b="1" kern="1200">
                  <a:solidFill>
                    <a:schemeClr val="accent1"/>
                  </a:solidFill>
                  <a:latin typeface="Heebo"/>
                  <a:cs typeface="Heebo"/>
                </a:rPr>
                <a:t> full applications submitted to HRC Gateway by 1 pm, 29 October</a:t>
              </a:r>
            </a:p>
            <a:p>
              <a:pPr algn="ctr" defTabSz="666750">
                <a:spcBef>
                  <a:spcPct val="0"/>
                </a:spcBef>
                <a:buClrTx/>
              </a:pPr>
              <a:endParaRPr lang="en-US" sz="1200" kern="1200">
                <a:solidFill>
                  <a:schemeClr val="tx1"/>
                </a:solidFill>
                <a:latin typeface="Heebo"/>
                <a:cs typeface="Heebo"/>
              </a:endParaRPr>
            </a:p>
            <a:p>
              <a:pPr algn="ctr" defTabSz="666750">
                <a:spcBef>
                  <a:spcPct val="0"/>
                </a:spcBef>
                <a:buClrTx/>
              </a:pPr>
              <a:r>
                <a:rPr lang="en-US" sz="1200" kern="1200">
                  <a:solidFill>
                    <a:schemeClr val="tx1"/>
                  </a:solidFill>
                  <a:latin typeface="Heebo"/>
                  <a:cs typeface="Heebo"/>
                </a:rPr>
                <a:t>checked and assigned to full assessing committee</a:t>
              </a:r>
              <a:endParaRPr lang="en-NZ" sz="1200" kern="1200">
                <a:solidFill>
                  <a:schemeClr val="tx1"/>
                </a:solidFill>
                <a:latin typeface="Heebo"/>
                <a:cs typeface="Heebo"/>
              </a:endParaRPr>
            </a:p>
          </p:txBody>
        </p:sp>
        <p:sp>
          <p:nvSpPr>
            <p:cNvPr id="10" name="Freeform: Shape 9">
              <a:extLst>
                <a:ext uri="{FF2B5EF4-FFF2-40B4-BE49-F238E27FC236}">
                  <a16:creationId xmlns:a16="http://schemas.microsoft.com/office/drawing/2014/main" id="{07193D64-7887-E393-49E0-84EF9A5187BD}"/>
                </a:ext>
              </a:extLst>
            </p:cNvPr>
            <p:cNvSpPr/>
            <p:nvPr/>
          </p:nvSpPr>
          <p:spPr>
            <a:xfrm>
              <a:off x="2079839" y="3736223"/>
              <a:ext cx="1449782" cy="1080001"/>
            </a:xfrm>
            <a:custGeom>
              <a:avLst/>
              <a:gdLst>
                <a:gd name="connsiteX0" fmla="*/ 0 w 1977975"/>
                <a:gd name="connsiteY0" fmla="*/ 127026 h 1270256"/>
                <a:gd name="connsiteX1" fmla="*/ 127026 w 1977975"/>
                <a:gd name="connsiteY1" fmla="*/ 0 h 1270256"/>
                <a:gd name="connsiteX2" fmla="*/ 1850949 w 1977975"/>
                <a:gd name="connsiteY2" fmla="*/ 0 h 1270256"/>
                <a:gd name="connsiteX3" fmla="*/ 1977975 w 1977975"/>
                <a:gd name="connsiteY3" fmla="*/ 127026 h 1270256"/>
                <a:gd name="connsiteX4" fmla="*/ 1977975 w 1977975"/>
                <a:gd name="connsiteY4" fmla="*/ 1143230 h 1270256"/>
                <a:gd name="connsiteX5" fmla="*/ 1850949 w 1977975"/>
                <a:gd name="connsiteY5" fmla="*/ 1270256 h 1270256"/>
                <a:gd name="connsiteX6" fmla="*/ 127026 w 1977975"/>
                <a:gd name="connsiteY6" fmla="*/ 1270256 h 1270256"/>
                <a:gd name="connsiteX7" fmla="*/ 0 w 1977975"/>
                <a:gd name="connsiteY7" fmla="*/ 1143230 h 1270256"/>
                <a:gd name="connsiteX8" fmla="*/ 0 w 1977975"/>
                <a:gd name="connsiteY8" fmla="*/ 127026 h 1270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77975" h="1270256">
                  <a:moveTo>
                    <a:pt x="0" y="127026"/>
                  </a:moveTo>
                  <a:cubicBezTo>
                    <a:pt x="0" y="56871"/>
                    <a:pt x="56871" y="0"/>
                    <a:pt x="127026" y="0"/>
                  </a:cubicBezTo>
                  <a:lnTo>
                    <a:pt x="1850949" y="0"/>
                  </a:lnTo>
                  <a:cubicBezTo>
                    <a:pt x="1921104" y="0"/>
                    <a:pt x="1977975" y="56871"/>
                    <a:pt x="1977975" y="127026"/>
                  </a:cubicBezTo>
                  <a:lnTo>
                    <a:pt x="1977975" y="1143230"/>
                  </a:lnTo>
                  <a:cubicBezTo>
                    <a:pt x="1977975" y="1213385"/>
                    <a:pt x="1921104" y="1270256"/>
                    <a:pt x="1850949" y="1270256"/>
                  </a:cubicBezTo>
                  <a:lnTo>
                    <a:pt x="127026" y="1270256"/>
                  </a:lnTo>
                  <a:cubicBezTo>
                    <a:pt x="56871" y="1270256"/>
                    <a:pt x="0" y="1213385"/>
                    <a:pt x="0" y="1143230"/>
                  </a:cubicBezTo>
                  <a:lnTo>
                    <a:pt x="0" y="127026"/>
                  </a:lnTo>
                  <a:close/>
                </a:path>
              </a:pathLst>
            </a:custGeom>
            <a:solidFill>
              <a:schemeClr val="bg1"/>
            </a:solidFill>
            <a:ln w="9525" cap="flat" cmpd="sng" algn="ctr">
              <a:solidFill>
                <a:schemeClr val="accent2"/>
              </a:solidFill>
              <a:prstDash val="solid"/>
              <a:round/>
              <a:headEnd type="none" w="med" len="med"/>
              <a:tailEnd type="none" w="med" len="med"/>
            </a:ln>
            <a:scene3d>
              <a:camera prst="orthographicFront"/>
              <a:lightRig rig="flat" dir="t"/>
            </a:scene3d>
            <a:sp3d prstMaterial="dkEdge">
              <a:bevelT w="8200" h="38100"/>
            </a:sp3d>
          </p:spPr>
          <p:style>
            <a:lnRef idx="0">
              <a:scrgbClr r="0" g="0" b="0"/>
            </a:lnRef>
            <a:fillRef idx="0">
              <a:scrgbClr r="0" g="0" b="0"/>
            </a:fillRef>
            <a:effectRef idx="0">
              <a:scrgbClr r="0" g="0" b="0"/>
            </a:effectRef>
            <a:fontRef idx="minor">
              <a:schemeClr val="accent6"/>
            </a:fontRef>
          </p:style>
          <p:txBody>
            <a:bodyPr spcFirstLastPara="0" vert="horz" wrap="square" lIns="85054" tIns="85054" rIns="85054" bIns="85054" numCol="1" spcCol="127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9pPr>
            </a:lstStyle>
            <a:p>
              <a:pPr algn="ctr" defTabSz="666750">
                <a:spcBef>
                  <a:spcPct val="0"/>
                </a:spcBef>
                <a:buClrTx/>
              </a:pPr>
              <a:r>
                <a:rPr lang="en-US" sz="1200" b="1" kern="1200">
                  <a:solidFill>
                    <a:schemeClr val="accent1"/>
                  </a:solidFill>
                  <a:latin typeface="Heebo"/>
                  <a:cs typeface="Heebo"/>
                </a:rPr>
                <a:t>External peer review and applicants’ rebuttal</a:t>
              </a:r>
            </a:p>
            <a:p>
              <a:pPr algn="ctr" defTabSz="666750">
                <a:spcBef>
                  <a:spcPct val="0"/>
                </a:spcBef>
                <a:buClrTx/>
              </a:pPr>
              <a:r>
                <a:rPr lang="en-US" sz="1200" b="1" kern="1200">
                  <a:solidFill>
                    <a:schemeClr val="accent1"/>
                  </a:solidFill>
                  <a:latin typeface="Heebo"/>
                  <a:cs typeface="Heebo"/>
                </a:rPr>
                <a:t>November 2026 – February 2027 </a:t>
              </a:r>
            </a:p>
          </p:txBody>
        </p:sp>
        <p:sp>
          <p:nvSpPr>
            <p:cNvPr id="14" name="Freeform: Shape 13">
              <a:extLst>
                <a:ext uri="{FF2B5EF4-FFF2-40B4-BE49-F238E27FC236}">
                  <a16:creationId xmlns:a16="http://schemas.microsoft.com/office/drawing/2014/main" id="{7587DBD7-EC16-874D-CC9D-D40BDC95057B}"/>
                </a:ext>
              </a:extLst>
            </p:cNvPr>
            <p:cNvSpPr/>
            <p:nvPr/>
          </p:nvSpPr>
          <p:spPr>
            <a:xfrm>
              <a:off x="5453747" y="4179667"/>
              <a:ext cx="209244" cy="245683"/>
            </a:xfrm>
            <a:custGeom>
              <a:avLst/>
              <a:gdLst>
                <a:gd name="connsiteX0" fmla="*/ 0 w 278992"/>
                <a:gd name="connsiteY0" fmla="*/ 65515 h 327577"/>
                <a:gd name="connsiteX1" fmla="*/ 139496 w 278992"/>
                <a:gd name="connsiteY1" fmla="*/ 65515 h 327577"/>
                <a:gd name="connsiteX2" fmla="*/ 139496 w 278992"/>
                <a:gd name="connsiteY2" fmla="*/ 0 h 327577"/>
                <a:gd name="connsiteX3" fmla="*/ 278992 w 278992"/>
                <a:gd name="connsiteY3" fmla="*/ 163789 h 327577"/>
                <a:gd name="connsiteX4" fmla="*/ 139496 w 278992"/>
                <a:gd name="connsiteY4" fmla="*/ 327577 h 327577"/>
                <a:gd name="connsiteX5" fmla="*/ 139496 w 278992"/>
                <a:gd name="connsiteY5" fmla="*/ 262062 h 327577"/>
                <a:gd name="connsiteX6" fmla="*/ 0 w 278992"/>
                <a:gd name="connsiteY6" fmla="*/ 262062 h 327577"/>
                <a:gd name="connsiteX7" fmla="*/ 0 w 278992"/>
                <a:gd name="connsiteY7" fmla="*/ 65515 h 327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992" h="327577">
                  <a:moveTo>
                    <a:pt x="0" y="65515"/>
                  </a:moveTo>
                  <a:lnTo>
                    <a:pt x="139496" y="65515"/>
                  </a:lnTo>
                  <a:lnTo>
                    <a:pt x="139496" y="0"/>
                  </a:lnTo>
                  <a:lnTo>
                    <a:pt x="278992" y="163789"/>
                  </a:lnTo>
                  <a:lnTo>
                    <a:pt x="139496" y="327577"/>
                  </a:lnTo>
                  <a:lnTo>
                    <a:pt x="139496" y="262062"/>
                  </a:lnTo>
                  <a:lnTo>
                    <a:pt x="0" y="262062"/>
                  </a:lnTo>
                  <a:lnTo>
                    <a:pt x="0" y="65515"/>
                  </a:lnTo>
                  <a:close/>
                </a:path>
              </a:pathLst>
            </a:custGeom>
            <a:solidFill>
              <a:schemeClr val="accent1"/>
            </a:solidFill>
          </p:spPr>
          <p:style>
            <a:lnRef idx="0">
              <a:schemeClr val="accent1">
                <a:tint val="60000"/>
                <a:hueOff val="0"/>
                <a:satOff val="0"/>
                <a:lumOff val="0"/>
                <a:alphaOff val="0"/>
              </a:schemeClr>
            </a:lnRef>
            <a:fillRef idx="2">
              <a:scrgbClr r="0" g="0" b="0"/>
            </a:fillRef>
            <a:effectRef idx="1">
              <a:schemeClr val="accent1">
                <a:tint val="60000"/>
                <a:hueOff val="0"/>
                <a:satOff val="0"/>
                <a:lumOff val="0"/>
                <a:alphaOff val="0"/>
              </a:schemeClr>
            </a:effectRef>
            <a:fontRef idx="minor">
              <a:schemeClr val="dk1"/>
            </a:fontRef>
          </p:style>
          <p:txBody>
            <a:bodyPr spcFirstLastPara="0" vert="horz" wrap="square" lIns="0" tIns="49136" rIns="62774" bIns="49136" numCol="1" spcCol="1270" anchor="ctr" anchorCtr="0">
              <a:noAutofit/>
            </a:bodyPr>
            <a:lstStyle/>
            <a:p>
              <a:pPr algn="ctr" defTabSz="666750">
                <a:lnSpc>
                  <a:spcPct val="90000"/>
                </a:lnSpc>
                <a:spcBef>
                  <a:spcPct val="0"/>
                </a:spcBef>
                <a:spcAft>
                  <a:spcPct val="35000"/>
                </a:spcAft>
                <a:buClrTx/>
              </a:pPr>
              <a:endParaRPr lang="en-NZ" sz="1500" kern="1200">
                <a:solidFill>
                  <a:prstClr val="black"/>
                </a:solidFill>
                <a:latin typeface="Calibri" panose="020F0502020204030204"/>
              </a:endParaRPr>
            </a:p>
          </p:txBody>
        </p:sp>
        <p:sp>
          <p:nvSpPr>
            <p:cNvPr id="5" name="Freeform: Shape 4">
              <a:extLst>
                <a:ext uri="{FF2B5EF4-FFF2-40B4-BE49-F238E27FC236}">
                  <a16:creationId xmlns:a16="http://schemas.microsoft.com/office/drawing/2014/main" id="{CBEB6E45-DCD3-0AE5-FB9D-6CACF612BA8B}"/>
                </a:ext>
              </a:extLst>
            </p:cNvPr>
            <p:cNvSpPr/>
            <p:nvPr/>
          </p:nvSpPr>
          <p:spPr>
            <a:xfrm>
              <a:off x="7430157" y="4164791"/>
              <a:ext cx="209244" cy="245683"/>
            </a:xfrm>
            <a:custGeom>
              <a:avLst/>
              <a:gdLst>
                <a:gd name="connsiteX0" fmla="*/ 0 w 278992"/>
                <a:gd name="connsiteY0" fmla="*/ 65515 h 327577"/>
                <a:gd name="connsiteX1" fmla="*/ 139496 w 278992"/>
                <a:gd name="connsiteY1" fmla="*/ 65515 h 327577"/>
                <a:gd name="connsiteX2" fmla="*/ 139496 w 278992"/>
                <a:gd name="connsiteY2" fmla="*/ 0 h 327577"/>
                <a:gd name="connsiteX3" fmla="*/ 278992 w 278992"/>
                <a:gd name="connsiteY3" fmla="*/ 163789 h 327577"/>
                <a:gd name="connsiteX4" fmla="*/ 139496 w 278992"/>
                <a:gd name="connsiteY4" fmla="*/ 327577 h 327577"/>
                <a:gd name="connsiteX5" fmla="*/ 139496 w 278992"/>
                <a:gd name="connsiteY5" fmla="*/ 262062 h 327577"/>
                <a:gd name="connsiteX6" fmla="*/ 0 w 278992"/>
                <a:gd name="connsiteY6" fmla="*/ 262062 h 327577"/>
                <a:gd name="connsiteX7" fmla="*/ 0 w 278992"/>
                <a:gd name="connsiteY7" fmla="*/ 65515 h 327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992" h="327577">
                  <a:moveTo>
                    <a:pt x="0" y="65515"/>
                  </a:moveTo>
                  <a:lnTo>
                    <a:pt x="139496" y="65515"/>
                  </a:lnTo>
                  <a:lnTo>
                    <a:pt x="139496" y="0"/>
                  </a:lnTo>
                  <a:lnTo>
                    <a:pt x="278992" y="163789"/>
                  </a:lnTo>
                  <a:lnTo>
                    <a:pt x="139496" y="327577"/>
                  </a:lnTo>
                  <a:lnTo>
                    <a:pt x="139496" y="262062"/>
                  </a:lnTo>
                  <a:lnTo>
                    <a:pt x="0" y="262062"/>
                  </a:lnTo>
                  <a:lnTo>
                    <a:pt x="0" y="65515"/>
                  </a:lnTo>
                  <a:close/>
                </a:path>
              </a:pathLst>
            </a:custGeom>
            <a:solidFill>
              <a:schemeClr val="accent1"/>
            </a:solidFill>
          </p:spPr>
          <p:style>
            <a:lnRef idx="0">
              <a:schemeClr val="accent1">
                <a:tint val="60000"/>
                <a:hueOff val="0"/>
                <a:satOff val="0"/>
                <a:lumOff val="0"/>
                <a:alphaOff val="0"/>
              </a:schemeClr>
            </a:lnRef>
            <a:fillRef idx="2">
              <a:scrgbClr r="0" g="0" b="0"/>
            </a:fillRef>
            <a:effectRef idx="1">
              <a:schemeClr val="accent1">
                <a:tint val="60000"/>
                <a:hueOff val="0"/>
                <a:satOff val="0"/>
                <a:lumOff val="0"/>
                <a:alphaOff val="0"/>
              </a:schemeClr>
            </a:effectRef>
            <a:fontRef idx="minor">
              <a:schemeClr val="dk1"/>
            </a:fontRef>
          </p:style>
          <p:txBody>
            <a:bodyPr spcFirstLastPara="0" vert="horz" wrap="square" lIns="0" tIns="49136" rIns="62774" bIns="49136" numCol="1" spcCol="1270" anchor="ctr" anchorCtr="0">
              <a:noAutofit/>
            </a:bodyPr>
            <a:lstStyle/>
            <a:p>
              <a:pPr algn="ctr" defTabSz="666750">
                <a:lnSpc>
                  <a:spcPct val="90000"/>
                </a:lnSpc>
                <a:spcBef>
                  <a:spcPct val="0"/>
                </a:spcBef>
                <a:spcAft>
                  <a:spcPct val="35000"/>
                </a:spcAft>
                <a:buClrTx/>
              </a:pPr>
              <a:endParaRPr lang="en-NZ" sz="1500" kern="1200">
                <a:solidFill>
                  <a:prstClr val="black"/>
                </a:solidFill>
                <a:latin typeface="Calibri" panose="020F0502020204030204"/>
              </a:endParaRPr>
            </a:p>
          </p:txBody>
        </p:sp>
        <p:sp>
          <p:nvSpPr>
            <p:cNvPr id="12" name="Freeform: Shape 11">
              <a:extLst>
                <a:ext uri="{FF2B5EF4-FFF2-40B4-BE49-F238E27FC236}">
                  <a16:creationId xmlns:a16="http://schemas.microsoft.com/office/drawing/2014/main" id="{3BA9F805-8217-0EE3-9714-7E4C644BCB01}"/>
                </a:ext>
              </a:extLst>
            </p:cNvPr>
            <p:cNvSpPr/>
            <p:nvPr/>
          </p:nvSpPr>
          <p:spPr>
            <a:xfrm>
              <a:off x="7728109" y="3777872"/>
              <a:ext cx="1350957" cy="1057182"/>
            </a:xfrm>
            <a:custGeom>
              <a:avLst/>
              <a:gdLst>
                <a:gd name="connsiteX0" fmla="*/ 0 w 2036146"/>
                <a:gd name="connsiteY0" fmla="*/ 127026 h 1270256"/>
                <a:gd name="connsiteX1" fmla="*/ 127026 w 2036146"/>
                <a:gd name="connsiteY1" fmla="*/ 0 h 1270256"/>
                <a:gd name="connsiteX2" fmla="*/ 1909120 w 2036146"/>
                <a:gd name="connsiteY2" fmla="*/ 0 h 1270256"/>
                <a:gd name="connsiteX3" fmla="*/ 2036146 w 2036146"/>
                <a:gd name="connsiteY3" fmla="*/ 127026 h 1270256"/>
                <a:gd name="connsiteX4" fmla="*/ 2036146 w 2036146"/>
                <a:gd name="connsiteY4" fmla="*/ 1143230 h 1270256"/>
                <a:gd name="connsiteX5" fmla="*/ 1909120 w 2036146"/>
                <a:gd name="connsiteY5" fmla="*/ 1270256 h 1270256"/>
                <a:gd name="connsiteX6" fmla="*/ 127026 w 2036146"/>
                <a:gd name="connsiteY6" fmla="*/ 1270256 h 1270256"/>
                <a:gd name="connsiteX7" fmla="*/ 0 w 2036146"/>
                <a:gd name="connsiteY7" fmla="*/ 1143230 h 1270256"/>
                <a:gd name="connsiteX8" fmla="*/ 0 w 2036146"/>
                <a:gd name="connsiteY8" fmla="*/ 127026 h 1270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36146" h="1270256">
                  <a:moveTo>
                    <a:pt x="0" y="127026"/>
                  </a:moveTo>
                  <a:cubicBezTo>
                    <a:pt x="0" y="56871"/>
                    <a:pt x="56871" y="0"/>
                    <a:pt x="127026" y="0"/>
                  </a:cubicBezTo>
                  <a:lnTo>
                    <a:pt x="1909120" y="0"/>
                  </a:lnTo>
                  <a:cubicBezTo>
                    <a:pt x="1979275" y="0"/>
                    <a:pt x="2036146" y="56871"/>
                    <a:pt x="2036146" y="127026"/>
                  </a:cubicBezTo>
                  <a:lnTo>
                    <a:pt x="2036146" y="1143230"/>
                  </a:lnTo>
                  <a:cubicBezTo>
                    <a:pt x="2036146" y="1213385"/>
                    <a:pt x="1979275" y="1270256"/>
                    <a:pt x="1909120" y="1270256"/>
                  </a:cubicBezTo>
                  <a:lnTo>
                    <a:pt x="127026" y="1270256"/>
                  </a:lnTo>
                  <a:cubicBezTo>
                    <a:pt x="56871" y="1270256"/>
                    <a:pt x="0" y="1213385"/>
                    <a:pt x="0" y="1143230"/>
                  </a:cubicBezTo>
                  <a:lnTo>
                    <a:pt x="0" y="127026"/>
                  </a:lnTo>
                  <a:close/>
                </a:path>
              </a:pathLst>
            </a:custGeom>
            <a:solidFill>
              <a:schemeClr val="bg1"/>
            </a:solidFill>
            <a:ln w="9525" cap="flat" cmpd="sng" algn="ctr">
              <a:solidFill>
                <a:schemeClr val="accent2"/>
              </a:solidFill>
              <a:prstDash val="solid"/>
              <a:round/>
              <a:headEnd type="none" w="med" len="med"/>
              <a:tailEnd type="none" w="med" len="med"/>
            </a:ln>
            <a:scene3d>
              <a:camera prst="orthographicFront"/>
              <a:lightRig rig="flat" dir="t"/>
            </a:scene3d>
            <a:sp3d prstMaterial="dkEdge">
              <a:bevelT w="8200" h="38100"/>
            </a:sp3d>
          </p:spPr>
          <p:style>
            <a:lnRef idx="0">
              <a:scrgbClr r="0" g="0" b="0"/>
            </a:lnRef>
            <a:fillRef idx="0">
              <a:scrgbClr r="0" g="0" b="0"/>
            </a:fillRef>
            <a:effectRef idx="0">
              <a:scrgbClr r="0" g="0" b="0"/>
            </a:effectRef>
            <a:fontRef idx="minor">
              <a:schemeClr val="accent6"/>
            </a:fontRef>
          </p:style>
          <p:txBody>
            <a:bodyPr spcFirstLastPara="0" vert="horz" wrap="square" lIns="85054" tIns="85054" rIns="85054" bIns="85054" numCol="1" spcCol="127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accent6"/>
                  </a:solidFill>
                  <a:latin typeface="+mn-lt"/>
                  <a:ea typeface="+mn-ea"/>
                  <a:cs typeface="+mn-cs"/>
                  <a:sym typeface="Arial"/>
                </a:defRPr>
              </a:lvl9pPr>
            </a:lstStyle>
            <a:p>
              <a:pPr algn="ctr" defTabSz="666750">
                <a:spcBef>
                  <a:spcPct val="0"/>
                </a:spcBef>
              </a:pPr>
              <a:r>
                <a:rPr lang="en-NZ" sz="1200" b="1" kern="1200">
                  <a:solidFill>
                    <a:schemeClr val="accent1"/>
                  </a:solidFill>
                  <a:latin typeface="Heebo"/>
                  <a:cs typeface="Heebo"/>
                </a:rPr>
                <a:t>Council decision </a:t>
              </a:r>
              <a:endParaRPr lang="en-US" sz="1200" b="1">
                <a:solidFill>
                  <a:schemeClr val="accent1"/>
                </a:solidFill>
                <a:latin typeface="Heebo"/>
                <a:cs typeface="Heebo"/>
              </a:endParaRPr>
            </a:p>
            <a:p>
              <a:pPr algn="ctr" defTabSz="666750">
                <a:spcBef>
                  <a:spcPct val="0"/>
                </a:spcBef>
                <a:buClrTx/>
              </a:pPr>
              <a:endParaRPr lang="en-US" sz="1200" b="1" kern="1200">
                <a:solidFill>
                  <a:schemeClr val="tx1"/>
                </a:solidFill>
                <a:latin typeface="Heebo"/>
                <a:cs typeface="Heebo"/>
              </a:endParaRPr>
            </a:p>
            <a:p>
              <a:pPr algn="ctr" defTabSz="666750">
                <a:spcBef>
                  <a:spcPct val="0"/>
                </a:spcBef>
                <a:buClrTx/>
              </a:pPr>
              <a:r>
                <a:rPr lang="en-US" sz="1200" b="1" kern="1200">
                  <a:solidFill>
                    <a:schemeClr val="tx1"/>
                  </a:solidFill>
                  <a:latin typeface="Heebo"/>
                  <a:cs typeface="Heebo"/>
                </a:rPr>
                <a:t>Outcomes to applicants: May 2027</a:t>
              </a:r>
              <a:endParaRPr lang="en-US" sz="1200" b="1" kern="1200">
                <a:solidFill>
                  <a:schemeClr val="tx1"/>
                </a:solidFill>
                <a:latin typeface="Heebo"/>
                <a:ea typeface="Calibri"/>
                <a:cs typeface="Heebo"/>
              </a:endParaRPr>
            </a:p>
            <a:p>
              <a:pPr algn="ctr" defTabSz="666750">
                <a:lnSpc>
                  <a:spcPct val="90000"/>
                </a:lnSpc>
                <a:spcBef>
                  <a:spcPct val="0"/>
                </a:spcBef>
                <a:spcAft>
                  <a:spcPct val="35000"/>
                </a:spcAft>
              </a:pPr>
              <a:endParaRPr lang="en-US" sz="1200" b="1" kern="1200">
                <a:solidFill>
                  <a:schemeClr val="tx1"/>
                </a:solidFill>
                <a:latin typeface="Heebo"/>
                <a:ea typeface="Calibri"/>
                <a:cs typeface="Heebo"/>
              </a:endParaRPr>
            </a:p>
          </p:txBody>
        </p:sp>
      </p:grpSp>
    </p:spTree>
    <p:extLst>
      <p:ext uri="{BB962C8B-B14F-4D97-AF65-F5344CB8AC3E}">
        <p14:creationId xmlns:p14="http://schemas.microsoft.com/office/powerpoint/2010/main" val="29834550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9BB45C-A19A-C027-3F1A-51FF4C3820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0AAB49-2025-72AB-20FC-D52E8A4C891A}"/>
              </a:ext>
            </a:extLst>
          </p:cNvPr>
          <p:cNvSpPr>
            <a:spLocks noGrp="1"/>
          </p:cNvSpPr>
          <p:nvPr>
            <p:ph type="title"/>
          </p:nvPr>
        </p:nvSpPr>
        <p:spPr/>
        <p:txBody>
          <a:bodyPr>
            <a:normAutofit/>
          </a:bodyPr>
          <a:lstStyle/>
          <a:p>
            <a:r>
              <a:rPr lang="en-GB" b="1">
                <a:solidFill>
                  <a:schemeClr val="bg1"/>
                </a:solidFill>
                <a:latin typeface="Arial"/>
                <a:cs typeface="Arial"/>
              </a:rPr>
              <a:t>Assessing committees (AC)</a:t>
            </a:r>
            <a:endParaRPr lang="en-NZ">
              <a:solidFill>
                <a:schemeClr val="bg1"/>
              </a:solidFill>
              <a:latin typeface="Arial"/>
              <a:cs typeface="Arial"/>
            </a:endParaRPr>
          </a:p>
        </p:txBody>
      </p:sp>
      <p:sp>
        <p:nvSpPr>
          <p:cNvPr id="4" name="Text Placeholder 3">
            <a:extLst>
              <a:ext uri="{FF2B5EF4-FFF2-40B4-BE49-F238E27FC236}">
                <a16:creationId xmlns:a16="http://schemas.microsoft.com/office/drawing/2014/main" id="{028E3C3E-6004-2DB2-E1F3-1C1119CE2ACD}"/>
              </a:ext>
            </a:extLst>
          </p:cNvPr>
          <p:cNvSpPr>
            <a:spLocks noGrp="1"/>
          </p:cNvSpPr>
          <p:nvPr>
            <p:ph type="body" idx="2"/>
          </p:nvPr>
        </p:nvSpPr>
        <p:spPr>
          <a:xfrm>
            <a:off x="151272" y="1901537"/>
            <a:ext cx="8484205" cy="3067374"/>
          </a:xfrm>
        </p:spPr>
        <p:txBody>
          <a:bodyPr>
            <a:normAutofit/>
          </a:bodyPr>
          <a:lstStyle/>
          <a:p>
            <a:r>
              <a:rPr lang="en-NZ"/>
              <a:t>An assessing committee is an expert committee convened by the HRC to assess grant applications.</a:t>
            </a:r>
            <a:endParaRPr lang="en-US">
              <a:solidFill>
                <a:srgbClr val="000000"/>
              </a:solidFill>
            </a:endParaRPr>
          </a:p>
          <a:p>
            <a:pPr>
              <a:lnSpc>
                <a:spcPct val="114999"/>
              </a:lnSpc>
            </a:pPr>
            <a:r>
              <a:rPr lang="en-US">
                <a:solidFill>
                  <a:srgbClr val="000000"/>
                </a:solidFill>
              </a:rPr>
              <a:t>The Chair of each assessing committee is usually a member of one of the HRC statutory or standing committees or has deep HRC assessing committee experience. </a:t>
            </a:r>
            <a:endParaRPr lang="en-US" sz="1000">
              <a:solidFill>
                <a:srgbClr val="000000"/>
              </a:solidFill>
              <a:latin typeface="Arial"/>
              <a:cs typeface="Arial"/>
            </a:endParaRPr>
          </a:p>
          <a:p>
            <a:pPr>
              <a:lnSpc>
                <a:spcPct val="114999"/>
              </a:lnSpc>
            </a:pPr>
            <a:r>
              <a:rPr lang="en-US">
                <a:solidFill>
                  <a:srgbClr val="000000"/>
                </a:solidFill>
              </a:rPr>
              <a:t>The size of the assessing committee members depends on the scope of the applications, taking into account conflicts of interest.</a:t>
            </a:r>
            <a:endParaRPr lang="en-US">
              <a:latin typeface="Heebo Light" pitchFamily="2" charset="-79"/>
              <a:cs typeface="Heebo Light" pitchFamily="2" charset="-79"/>
            </a:endParaRPr>
          </a:p>
          <a:p>
            <a:pPr>
              <a:lnSpc>
                <a:spcPct val="114999"/>
              </a:lnSpc>
            </a:pPr>
            <a:r>
              <a:rPr lang="en-NZ"/>
              <a:t>Assessing committees score the applications using defined criteria.</a:t>
            </a:r>
            <a:endParaRPr lang="en-US"/>
          </a:p>
          <a:p>
            <a:pPr marL="114300" indent="0">
              <a:lnSpc>
                <a:spcPct val="114999"/>
              </a:lnSpc>
              <a:buNone/>
            </a:pPr>
            <a:endParaRPr lang="en-US" sz="2000"/>
          </a:p>
        </p:txBody>
      </p:sp>
    </p:spTree>
    <p:extLst>
      <p:ext uri="{BB962C8B-B14F-4D97-AF65-F5344CB8AC3E}">
        <p14:creationId xmlns:p14="http://schemas.microsoft.com/office/powerpoint/2010/main" val="6482200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04">
          <a:extLst>
            <a:ext uri="{FF2B5EF4-FFF2-40B4-BE49-F238E27FC236}">
              <a16:creationId xmlns:a16="http://schemas.microsoft.com/office/drawing/2014/main" id="{1C0F4B55-8CCB-A49E-9FF1-E5AC29075459}"/>
            </a:ext>
          </a:extLst>
        </p:cNvPr>
        <p:cNvGrpSpPr/>
        <p:nvPr/>
      </p:nvGrpSpPr>
      <p:grpSpPr>
        <a:xfrm>
          <a:off x="0" y="0"/>
          <a:ext cx="0" cy="0"/>
          <a:chOff x="0" y="0"/>
          <a:chExt cx="0" cy="0"/>
        </a:xfrm>
      </p:grpSpPr>
      <p:sp>
        <p:nvSpPr>
          <p:cNvPr id="205" name="Google Shape;205;p32">
            <a:extLst>
              <a:ext uri="{FF2B5EF4-FFF2-40B4-BE49-F238E27FC236}">
                <a16:creationId xmlns:a16="http://schemas.microsoft.com/office/drawing/2014/main" id="{0F25DCFA-AD2A-7FC7-773E-EF26B265C3E4}"/>
              </a:ext>
            </a:extLst>
          </p:cNvPr>
          <p:cNvSpPr txBox="1">
            <a:spLocks noGrp="1"/>
          </p:cNvSpPr>
          <p:nvPr>
            <p:ph type="title"/>
          </p:nvPr>
        </p:nvSpPr>
        <p:spPr>
          <a:xfrm>
            <a:off x="311700" y="289212"/>
            <a:ext cx="8520600" cy="1101000"/>
          </a:xfrm>
          <a:prstGeom prst="rect">
            <a:avLst/>
          </a:prstGeom>
        </p:spPr>
        <p:txBody>
          <a:bodyPr spcFirstLastPara="1" wrap="square" lIns="91425" tIns="91425" rIns="91425" bIns="91425" anchor="b" anchorCtr="0">
            <a:normAutofit/>
          </a:bodyPr>
          <a:lstStyle/>
          <a:p>
            <a:r>
              <a:rPr lang="en-GB"/>
              <a:t>Avoid these common mistakes</a:t>
            </a:r>
            <a:endParaRPr lang="en-US"/>
          </a:p>
        </p:txBody>
      </p:sp>
      <p:sp>
        <p:nvSpPr>
          <p:cNvPr id="207" name="Google Shape;207;p32">
            <a:extLst>
              <a:ext uri="{FF2B5EF4-FFF2-40B4-BE49-F238E27FC236}">
                <a16:creationId xmlns:a16="http://schemas.microsoft.com/office/drawing/2014/main" id="{3347663A-A81B-413C-C828-4CAA77BB1AA1}"/>
              </a:ext>
            </a:extLst>
          </p:cNvPr>
          <p:cNvSpPr txBox="1">
            <a:spLocks noGrp="1"/>
          </p:cNvSpPr>
          <p:nvPr>
            <p:ph type="body" idx="2"/>
          </p:nvPr>
        </p:nvSpPr>
        <p:spPr>
          <a:xfrm>
            <a:off x="509951" y="1941899"/>
            <a:ext cx="8172160" cy="3030287"/>
          </a:xfrm>
          <a:prstGeom prst="rect">
            <a:avLst/>
          </a:prstGeom>
        </p:spPr>
        <p:txBody>
          <a:bodyPr spcFirstLastPara="1" wrap="square" lIns="91425" tIns="91425" rIns="91425" bIns="91425" anchor="t" anchorCtr="0">
            <a:noAutofit/>
          </a:bodyPr>
          <a:lstStyle/>
          <a:p>
            <a:pPr>
              <a:lnSpc>
                <a:spcPct val="114999"/>
              </a:lnSpc>
              <a:buClr>
                <a:srgbClr val="000000"/>
              </a:buClr>
              <a:buAutoNum type="arabicPeriod"/>
              <a:defRPr/>
            </a:pPr>
            <a:r>
              <a:rPr lang="en-US" sz="1400">
                <a:solidFill>
                  <a:srgbClr val="000000"/>
                </a:solidFill>
                <a:ea typeface="DengXian"/>
              </a:rPr>
              <a:t>Please use the correct application form and use the specified font sizes and styles.</a:t>
            </a:r>
            <a:endParaRPr lang="en-US" sz="1400">
              <a:ea typeface="DengXian"/>
            </a:endParaRPr>
          </a:p>
          <a:p>
            <a:pPr>
              <a:lnSpc>
                <a:spcPct val="114999"/>
              </a:lnSpc>
              <a:buClr>
                <a:srgbClr val="000000"/>
              </a:buClr>
              <a:buAutoNum type="arabicPeriod"/>
              <a:defRPr/>
            </a:pPr>
            <a:r>
              <a:rPr lang="en-US" sz="1400">
                <a:solidFill>
                  <a:srgbClr val="000000"/>
                </a:solidFill>
                <a:ea typeface="DengXian"/>
              </a:rPr>
              <a:t>Follow the stated page limits.</a:t>
            </a:r>
          </a:p>
          <a:p>
            <a:pPr>
              <a:lnSpc>
                <a:spcPct val="114999"/>
              </a:lnSpc>
              <a:buClr>
                <a:srgbClr val="000000"/>
              </a:buClr>
              <a:buAutoNum type="arabicPeriod"/>
              <a:defRPr/>
            </a:pPr>
            <a:r>
              <a:rPr lang="en-US" sz="1400">
                <a:solidFill>
                  <a:srgbClr val="000000"/>
                </a:solidFill>
                <a:ea typeface="DengXian"/>
              </a:rPr>
              <a:t>Ensure you complete all modules, as incomplete applications after the closing date will be considered withdrawn and deleted from HRC Gateway.</a:t>
            </a:r>
          </a:p>
          <a:p>
            <a:pPr>
              <a:lnSpc>
                <a:spcPct val="114999"/>
              </a:lnSpc>
              <a:buClr>
                <a:srgbClr val="000000"/>
              </a:buClr>
              <a:buAutoNum type="arabicPeriod"/>
              <a:defRPr/>
            </a:pPr>
            <a:r>
              <a:rPr lang="en-US" sz="1400">
                <a:solidFill>
                  <a:srgbClr val="000000"/>
                </a:solidFill>
                <a:ea typeface="DengXian"/>
              </a:rPr>
              <a:t>Do not include any additional material (e.g. slides, protocols, CVs) as ‘supporting documents’ on HRC Gateway and avoid using hyperlinks in the application form. All additional material and hyperlinks will be removed.</a:t>
            </a:r>
          </a:p>
          <a:p>
            <a:pPr marL="114300" marR="0" lvl="0" indent="0" algn="l" defTabSz="914400" rtl="0" eaLnBrk="1" fontAlgn="auto" latinLnBrk="0" hangingPunct="1">
              <a:lnSpc>
                <a:spcPct val="115000"/>
              </a:lnSpc>
              <a:spcBef>
                <a:spcPts val="0"/>
              </a:spcBef>
              <a:spcAft>
                <a:spcPts val="0"/>
              </a:spcAft>
              <a:buClr>
                <a:srgbClr val="000000"/>
              </a:buClr>
              <a:buSzPts val="1800"/>
              <a:buNone/>
              <a:tabLst/>
              <a:defRPr/>
            </a:pPr>
            <a:r>
              <a:rPr kumimoji="0" lang="en-NZ" sz="1800" b="0" i="0" u="none" strike="noStrike" kern="0" cap="none" spc="0" normalizeH="0" baseline="0" noProof="0">
                <a:ln>
                  <a:noFill/>
                </a:ln>
                <a:solidFill>
                  <a:srgbClr val="000000"/>
                </a:solidFill>
                <a:effectLst/>
                <a:uLnTx/>
                <a:uFillTx/>
                <a:ea typeface="DengXian"/>
                <a:sym typeface="Heebo Light"/>
              </a:rPr>
              <a:t> </a:t>
            </a:r>
            <a:endParaRPr lang="en-GB" sz="2400">
              <a:ea typeface="DengXian"/>
            </a:endParaRPr>
          </a:p>
          <a:p>
            <a:pPr marL="114300" indent="0">
              <a:lnSpc>
                <a:spcPct val="114999"/>
              </a:lnSpc>
              <a:buNone/>
            </a:pPr>
            <a:r>
              <a:rPr lang="en-US" sz="1400">
                <a:ea typeface="DengXian"/>
              </a:rPr>
              <a:t>If your host organisation has a research office (or equivalent), your application must be approved by the research office first. The application will then be released to the HRC. Please allow enough time for this approval process before the HRC’s closing deadline.</a:t>
            </a:r>
            <a:endParaRPr lang="en-NZ"/>
          </a:p>
          <a:p>
            <a:pPr marL="0" indent="0" algn="ctr">
              <a:spcAft>
                <a:spcPts val="1200"/>
              </a:spcAft>
              <a:buNone/>
            </a:pPr>
            <a:endParaRPr lang="en-US" sz="2400"/>
          </a:p>
        </p:txBody>
      </p:sp>
    </p:spTree>
    <p:extLst>
      <p:ext uri="{BB962C8B-B14F-4D97-AF65-F5344CB8AC3E}">
        <p14:creationId xmlns:p14="http://schemas.microsoft.com/office/powerpoint/2010/main" val="39802419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C2C0F-9ED8-EF46-295E-43166CAE34B8}"/>
              </a:ext>
            </a:extLst>
          </p:cNvPr>
          <p:cNvSpPr>
            <a:spLocks noGrp="1"/>
          </p:cNvSpPr>
          <p:nvPr>
            <p:ph type="title"/>
          </p:nvPr>
        </p:nvSpPr>
        <p:spPr/>
        <p:txBody>
          <a:bodyPr>
            <a:normAutofit fontScale="90000"/>
          </a:bodyPr>
          <a:lstStyle/>
          <a:p>
            <a:r>
              <a:rPr lang="en-NZ"/>
              <a:t>Where to find more information</a:t>
            </a:r>
          </a:p>
        </p:txBody>
      </p:sp>
      <p:sp>
        <p:nvSpPr>
          <p:cNvPr id="3" name="Text Placeholder 2">
            <a:extLst>
              <a:ext uri="{FF2B5EF4-FFF2-40B4-BE49-F238E27FC236}">
                <a16:creationId xmlns:a16="http://schemas.microsoft.com/office/drawing/2014/main" id="{A28D6021-367A-9BB2-453E-6D72763F2DBA}"/>
              </a:ext>
            </a:extLst>
          </p:cNvPr>
          <p:cNvSpPr>
            <a:spLocks noGrp="1"/>
          </p:cNvSpPr>
          <p:nvPr>
            <p:ph type="body" idx="1"/>
          </p:nvPr>
        </p:nvSpPr>
        <p:spPr/>
        <p:txBody>
          <a:bodyPr/>
          <a:lstStyle/>
          <a:p>
            <a:r>
              <a:rPr lang="en-US" dirty="0">
                <a:latin typeface="Heebo Light" pitchFamily="2" charset="-79"/>
                <a:cs typeface="Heebo Light" pitchFamily="2" charset="-79"/>
              </a:rPr>
              <a:t>See the HRC Gateway for further details about funding opportunities: </a:t>
            </a:r>
            <a:r>
              <a:rPr lang="en-US" dirty="0">
                <a:latin typeface="Heebo Light" pitchFamily="2" charset="-79"/>
                <a:cs typeface="Heebo Light" pitchFamily="2" charset="-79"/>
                <a:hlinkClick r:id="rId3"/>
              </a:rPr>
              <a:t>https://gateway.hrc.govt.nz</a:t>
            </a:r>
            <a:r>
              <a:rPr lang="en-US" dirty="0">
                <a:latin typeface="Heebo Light" pitchFamily="2" charset="-79"/>
                <a:cs typeface="Heebo Light" pitchFamily="2" charset="-79"/>
              </a:rPr>
              <a:t>   </a:t>
            </a:r>
          </a:p>
          <a:p>
            <a:r>
              <a:rPr lang="en-US" dirty="0">
                <a:latin typeface="Heebo Light" pitchFamily="2" charset="-79"/>
                <a:cs typeface="Heebo Light" pitchFamily="2" charset="-79"/>
              </a:rPr>
              <a:t>All changes are outlined in the application guidelines and marked as </a:t>
            </a:r>
            <a:r>
              <a:rPr lang="en-US" b="1" dirty="0">
                <a:latin typeface="Heebo Light" pitchFamily="2" charset="-79"/>
                <a:cs typeface="Heebo Light" pitchFamily="2" charset="-79"/>
              </a:rPr>
              <a:t>(NEW)</a:t>
            </a:r>
          </a:p>
          <a:p>
            <a:r>
              <a:rPr lang="en-US" b="1" dirty="0">
                <a:latin typeface="Heebo Light" pitchFamily="2" charset="-79"/>
                <a:cs typeface="Heebo Light" pitchFamily="2" charset="-79"/>
              </a:rPr>
              <a:t>Ensure you read the application guidelines. </a:t>
            </a:r>
          </a:p>
          <a:p>
            <a:r>
              <a:rPr lang="en-US" dirty="0">
                <a:latin typeface="Heebo Light" pitchFamily="2" charset="-79"/>
                <a:cs typeface="Heebo Light" pitchFamily="2" charset="-79"/>
              </a:rPr>
              <a:t>More information on the HRC’s research priorities is available in our Research Investment Plan 2026/27 which is available at </a:t>
            </a:r>
            <a:r>
              <a:rPr lang="en-US" dirty="0">
                <a:latin typeface="Heebo Light" pitchFamily="2" charset="-79"/>
                <a:cs typeface="Heebo Light" pitchFamily="2" charset="-79"/>
                <a:hlinkClick r:id="rId4"/>
              </a:rPr>
              <a:t>https://www.hrc.govt.nz/resources/hrc-research-investment-plan</a:t>
            </a:r>
            <a:r>
              <a:rPr lang="en-US" dirty="0">
                <a:latin typeface="Heebo Light" pitchFamily="2" charset="-79"/>
                <a:cs typeface="Heebo Light" pitchFamily="2" charset="-79"/>
              </a:rPr>
              <a:t> </a:t>
            </a:r>
          </a:p>
          <a:p>
            <a:r>
              <a:rPr lang="en-US" dirty="0">
                <a:latin typeface="Heebo Light" pitchFamily="2" charset="-79"/>
                <a:cs typeface="Heebo Light" pitchFamily="2" charset="-79"/>
              </a:rPr>
              <a:t>Sign up to our newsletter on the HRC website under “News &amp; Events” </a:t>
            </a:r>
          </a:p>
          <a:p>
            <a:r>
              <a:rPr lang="en-US" dirty="0">
                <a:latin typeface="Heebo Light" pitchFamily="2" charset="-79"/>
                <a:cs typeface="Heebo Light" pitchFamily="2" charset="-79"/>
              </a:rPr>
              <a:t>Contact us at </a:t>
            </a:r>
            <a:r>
              <a:rPr lang="en-US" dirty="0">
                <a:latin typeface="Heebo Light" pitchFamily="2" charset="-79"/>
                <a:cs typeface="Heebo Light" pitchFamily="2" charset="-79"/>
                <a:hlinkClick r:id="rId5"/>
              </a:rPr>
              <a:t>info@hrc.govt.nz</a:t>
            </a:r>
            <a:endParaRPr lang="en-US" dirty="0">
              <a:latin typeface="Heebo Light" pitchFamily="2" charset="-79"/>
              <a:cs typeface="Heebo Light" pitchFamily="2" charset="-79"/>
            </a:endParaRPr>
          </a:p>
          <a:p>
            <a:pPr marL="114300" indent="0">
              <a:buNone/>
            </a:pPr>
            <a:endParaRPr lang="en-NZ" dirty="0">
              <a:latin typeface="Heebo Light" pitchFamily="2" charset="-79"/>
              <a:cs typeface="Heebo Light" pitchFamily="2" charset="-79"/>
            </a:endParaRPr>
          </a:p>
        </p:txBody>
      </p:sp>
    </p:spTree>
    <p:extLst>
      <p:ext uri="{BB962C8B-B14F-4D97-AF65-F5344CB8AC3E}">
        <p14:creationId xmlns:p14="http://schemas.microsoft.com/office/powerpoint/2010/main" val="39042897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4" name="Google Shape;254;p39"/>
          <p:cNvSpPr txBox="1">
            <a:spLocks noGrp="1"/>
          </p:cNvSpPr>
          <p:nvPr>
            <p:ph type="subTitle" idx="1"/>
          </p:nvPr>
        </p:nvSpPr>
        <p:spPr>
          <a:xfrm>
            <a:off x="853650" y="2805700"/>
            <a:ext cx="7978800" cy="7926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GB" err="1">
                <a:latin typeface="+mj-lt"/>
                <a:ea typeface="Calibri Light" panose="020F0302020204030204" pitchFamily="34" charset="0"/>
                <a:cs typeface="Calibri Light" panose="020F0302020204030204" pitchFamily="34" charset="0"/>
              </a:rPr>
              <a:t>Ngā</a:t>
            </a:r>
            <a:r>
              <a:rPr lang="en-GB">
                <a:latin typeface="+mj-lt"/>
                <a:ea typeface="Calibri Light" panose="020F0302020204030204" pitchFamily="34" charset="0"/>
                <a:cs typeface="Calibri Light" panose="020F0302020204030204" pitchFamily="34" charset="0"/>
              </a:rPr>
              <a:t> mihi/Thank you</a:t>
            </a:r>
            <a:endParaRPr>
              <a:latin typeface="+mj-lt"/>
              <a:ea typeface="Calibri Light" panose="020F0302020204030204" pitchFamily="34" charset="0"/>
              <a:cs typeface="Calibri Light" panose="020F030202020403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32">
          <a:extLst>
            <a:ext uri="{FF2B5EF4-FFF2-40B4-BE49-F238E27FC236}">
              <a16:creationId xmlns:a16="http://schemas.microsoft.com/office/drawing/2014/main" id="{0D88270D-D778-FB01-0D7D-5359612EB319}"/>
            </a:ext>
          </a:extLst>
        </p:cNvPr>
        <p:cNvGrpSpPr/>
        <p:nvPr/>
      </p:nvGrpSpPr>
      <p:grpSpPr>
        <a:xfrm>
          <a:off x="0" y="0"/>
          <a:ext cx="0" cy="0"/>
          <a:chOff x="0" y="0"/>
          <a:chExt cx="0" cy="0"/>
        </a:xfrm>
      </p:grpSpPr>
      <p:sp>
        <p:nvSpPr>
          <p:cNvPr id="233" name="Google Shape;233;p36">
            <a:extLst>
              <a:ext uri="{FF2B5EF4-FFF2-40B4-BE49-F238E27FC236}">
                <a16:creationId xmlns:a16="http://schemas.microsoft.com/office/drawing/2014/main" id="{48C8ACB4-0427-5493-D80E-BD0C63D6D296}"/>
              </a:ext>
            </a:extLst>
          </p:cNvPr>
          <p:cNvSpPr txBox="1">
            <a:spLocks noGrp="1"/>
          </p:cNvSpPr>
          <p:nvPr>
            <p:ph type="title"/>
          </p:nvPr>
        </p:nvSpPr>
        <p:spPr>
          <a:xfrm>
            <a:off x="372660" y="2023800"/>
            <a:ext cx="3665100" cy="10959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n-GB"/>
              <a:t>HRC – A Crown Entity</a:t>
            </a:r>
            <a:endParaRPr/>
          </a:p>
        </p:txBody>
      </p:sp>
      <p:sp>
        <p:nvSpPr>
          <p:cNvPr id="234" name="Google Shape;234;p36">
            <a:extLst>
              <a:ext uri="{FF2B5EF4-FFF2-40B4-BE49-F238E27FC236}">
                <a16:creationId xmlns:a16="http://schemas.microsoft.com/office/drawing/2014/main" id="{1B6755B5-CF56-27B0-EF77-304BC735C611}"/>
              </a:ext>
            </a:extLst>
          </p:cNvPr>
          <p:cNvSpPr txBox="1">
            <a:spLocks noGrp="1"/>
          </p:cNvSpPr>
          <p:nvPr>
            <p:ph type="body" idx="1"/>
          </p:nvPr>
        </p:nvSpPr>
        <p:spPr>
          <a:xfrm>
            <a:off x="4572000" y="837900"/>
            <a:ext cx="4381200" cy="3946200"/>
          </a:xfrm>
          <a:prstGeom prst="rect">
            <a:avLst/>
          </a:prstGeom>
        </p:spPr>
        <p:txBody>
          <a:bodyPr spcFirstLastPara="1" wrap="square" lIns="91425" tIns="91425" rIns="91425" bIns="91425" anchor="t" anchorCtr="0">
            <a:noAutofit/>
          </a:bodyPr>
          <a:lstStyle/>
          <a:p>
            <a:pPr marL="285750" indent="-285750">
              <a:spcAft>
                <a:spcPts val="200"/>
              </a:spcAft>
              <a:buSzPts val="1100"/>
            </a:pPr>
            <a:r>
              <a:rPr lang="en-US" dirty="0">
                <a:solidFill>
                  <a:schemeClr val="tx1">
                    <a:lumMod val="95000"/>
                    <a:lumOff val="5000"/>
                  </a:schemeClr>
                </a:solidFill>
              </a:rPr>
              <a:t>Established by the Health Research Council Act – 1990</a:t>
            </a:r>
          </a:p>
          <a:p>
            <a:pPr marL="285750" indent="-285750">
              <a:spcAft>
                <a:spcPts val="200"/>
              </a:spcAft>
              <a:buSzPts val="1100"/>
            </a:pPr>
            <a:r>
              <a:rPr lang="en-US" dirty="0">
                <a:solidFill>
                  <a:schemeClr val="tx1">
                    <a:lumMod val="95000"/>
                    <a:lumOff val="5000"/>
                  </a:schemeClr>
                </a:solidFill>
              </a:rPr>
              <a:t>The government’s principal funder of health research</a:t>
            </a:r>
          </a:p>
          <a:p>
            <a:pPr marL="285750" indent="-285750">
              <a:spcAft>
                <a:spcPts val="200"/>
              </a:spcAft>
              <a:buSzPts val="1100"/>
            </a:pPr>
            <a:r>
              <a:rPr lang="en-US" dirty="0">
                <a:solidFill>
                  <a:schemeClr val="tx1">
                    <a:lumMod val="95000"/>
                    <a:lumOff val="5000"/>
                  </a:schemeClr>
                </a:solidFill>
              </a:rPr>
              <a:t>Accountable to both the Ministers of Health and Science, Innovation and Technology</a:t>
            </a:r>
          </a:p>
          <a:p>
            <a:pPr marL="285750" indent="-285750">
              <a:spcAft>
                <a:spcPts val="200"/>
              </a:spcAft>
              <a:buSzPts val="1100"/>
            </a:pPr>
            <a:r>
              <a:rPr lang="en-US" dirty="0">
                <a:solidFill>
                  <a:schemeClr val="tx1">
                    <a:lumMod val="95000"/>
                    <a:lumOff val="5000"/>
                  </a:schemeClr>
                </a:solidFill>
              </a:rPr>
              <a:t>As a crown entity, HRC is responsive to the expectations set by our ministers in investing in government funded health research</a:t>
            </a:r>
          </a:p>
          <a:p>
            <a:pPr marL="0" indent="0">
              <a:spcAft>
                <a:spcPts val="200"/>
              </a:spcAft>
              <a:buSzPts val="1100"/>
              <a:buNone/>
            </a:pPr>
            <a:endParaRPr lang="en-US" sz="2100" dirty="0">
              <a:solidFill>
                <a:schemeClr val="tx1">
                  <a:lumMod val="95000"/>
                  <a:lumOff val="5000"/>
                </a:schemeClr>
              </a:solidFill>
            </a:endParaRPr>
          </a:p>
          <a:p>
            <a:pPr marL="0" lvl="0" indent="0" algn="l" rtl="0">
              <a:spcBef>
                <a:spcPts val="0"/>
              </a:spcBef>
              <a:spcAft>
                <a:spcPts val="0"/>
              </a:spcAft>
              <a:buClr>
                <a:schemeClr val="dk1"/>
              </a:buClr>
              <a:buSzPts val="1100"/>
              <a:buFont typeface="Arial"/>
              <a:buNone/>
            </a:pPr>
            <a:endParaRPr sz="1800" dirty="0"/>
          </a:p>
        </p:txBody>
      </p:sp>
    </p:spTree>
    <p:extLst>
      <p:ext uri="{BB962C8B-B14F-4D97-AF65-F5344CB8AC3E}">
        <p14:creationId xmlns:p14="http://schemas.microsoft.com/office/powerpoint/2010/main" val="1514325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0C5E6E-67CC-848F-C852-3EDC0E739F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16C455-E0AC-CFC0-611A-A7AAA74F6C6D}"/>
              </a:ext>
            </a:extLst>
          </p:cNvPr>
          <p:cNvSpPr>
            <a:spLocks noGrp="1"/>
          </p:cNvSpPr>
          <p:nvPr>
            <p:ph type="title"/>
          </p:nvPr>
        </p:nvSpPr>
        <p:spPr/>
        <p:txBody>
          <a:bodyPr>
            <a:normAutofit fontScale="90000"/>
          </a:bodyPr>
          <a:lstStyle/>
          <a:p>
            <a:r>
              <a:rPr lang="en-US"/>
              <a:t>Funding context  </a:t>
            </a:r>
            <a:endParaRPr lang="en-NZ"/>
          </a:p>
        </p:txBody>
      </p:sp>
      <p:sp>
        <p:nvSpPr>
          <p:cNvPr id="3" name="Text Placeholder 2">
            <a:extLst>
              <a:ext uri="{FF2B5EF4-FFF2-40B4-BE49-F238E27FC236}">
                <a16:creationId xmlns:a16="http://schemas.microsoft.com/office/drawing/2014/main" id="{E8771D7A-1398-F70E-8A70-0E0E253BBC3C}"/>
              </a:ext>
            </a:extLst>
          </p:cNvPr>
          <p:cNvSpPr>
            <a:spLocks noGrp="1"/>
          </p:cNvSpPr>
          <p:nvPr>
            <p:ph type="body" idx="1"/>
          </p:nvPr>
        </p:nvSpPr>
        <p:spPr>
          <a:xfrm>
            <a:off x="311700" y="1113712"/>
            <a:ext cx="8520600" cy="3744487"/>
          </a:xfrm>
        </p:spPr>
        <p:txBody>
          <a:bodyPr>
            <a:normAutofit lnSpcReduction="10000"/>
          </a:bodyPr>
          <a:lstStyle/>
          <a:p>
            <a:pPr>
              <a:lnSpc>
                <a:spcPct val="114999"/>
              </a:lnSpc>
            </a:pPr>
            <a:r>
              <a:rPr lang="en-US" sz="2400" dirty="0">
                <a:ea typeface="DengXian"/>
              </a:rPr>
              <a:t>Budget reductions due to funding being </a:t>
            </a:r>
            <a:r>
              <a:rPr lang="en-US" sz="2400" dirty="0" err="1">
                <a:ea typeface="DengXian"/>
              </a:rPr>
              <a:t>reprioritised</a:t>
            </a:r>
            <a:r>
              <a:rPr lang="en-US" sz="2400" dirty="0">
                <a:ea typeface="DengXian"/>
              </a:rPr>
              <a:t> to support aspects of the Science, Innovation and Technology reforms</a:t>
            </a:r>
          </a:p>
          <a:p>
            <a:pPr>
              <a:lnSpc>
                <a:spcPct val="114999"/>
              </a:lnSpc>
            </a:pPr>
            <a:r>
              <a:rPr lang="en-US" sz="2400" dirty="0">
                <a:ea typeface="DengXian"/>
              </a:rPr>
              <a:t>Significant increase in application numbers </a:t>
            </a:r>
          </a:p>
          <a:p>
            <a:pPr>
              <a:lnSpc>
                <a:spcPct val="114999"/>
              </a:lnSpc>
            </a:pPr>
            <a:r>
              <a:rPr lang="en-NZ" sz="2400" dirty="0">
                <a:ea typeface="DengXian"/>
              </a:rPr>
              <a:t>Our goal is to maintain robust, sustainable process that identifies the highest quality applications </a:t>
            </a:r>
          </a:p>
          <a:p>
            <a:pPr>
              <a:lnSpc>
                <a:spcPct val="114999"/>
              </a:lnSpc>
            </a:pPr>
            <a:r>
              <a:rPr lang="mi-NZ" sz="2400" dirty="0" err="1">
                <a:ea typeface="DengXian"/>
              </a:rPr>
              <a:t>Pending</a:t>
            </a:r>
            <a:r>
              <a:rPr lang="mi-NZ" sz="2400" dirty="0">
                <a:ea typeface="DengXian"/>
              </a:rPr>
              <a:t> </a:t>
            </a:r>
            <a:r>
              <a:rPr lang="mi-NZ" sz="2400" dirty="0" err="1">
                <a:ea typeface="DengXian"/>
              </a:rPr>
              <a:t>legislation</a:t>
            </a:r>
            <a:r>
              <a:rPr lang="mi-NZ" sz="2400" dirty="0">
                <a:ea typeface="DengXian"/>
              </a:rPr>
              <a:t>, </a:t>
            </a:r>
            <a:r>
              <a:rPr lang="mi-NZ" sz="2400" dirty="0" err="1">
                <a:ea typeface="DengXian"/>
              </a:rPr>
              <a:t>the</a:t>
            </a:r>
            <a:r>
              <a:rPr lang="mi-NZ" sz="2400" dirty="0">
                <a:ea typeface="DengXian"/>
              </a:rPr>
              <a:t> </a:t>
            </a:r>
            <a:r>
              <a:rPr lang="mi-NZ" sz="2400" dirty="0" err="1">
                <a:ea typeface="DengXian"/>
              </a:rPr>
              <a:t>Health</a:t>
            </a:r>
            <a:r>
              <a:rPr lang="mi-NZ" sz="2400" dirty="0">
                <a:ea typeface="DengXian"/>
              </a:rPr>
              <a:t> </a:t>
            </a:r>
            <a:r>
              <a:rPr lang="mi-NZ" sz="2400" dirty="0" err="1">
                <a:ea typeface="DengXian"/>
              </a:rPr>
              <a:t>Research</a:t>
            </a:r>
            <a:r>
              <a:rPr lang="mi-NZ" sz="2400" dirty="0">
                <a:ea typeface="DengXian"/>
              </a:rPr>
              <a:t> </a:t>
            </a:r>
            <a:r>
              <a:rPr lang="mi-NZ" sz="2400" dirty="0" err="1">
                <a:ea typeface="DengXian"/>
              </a:rPr>
              <a:t>Fund</a:t>
            </a:r>
            <a:r>
              <a:rPr lang="mi-NZ" sz="2400" dirty="0">
                <a:ea typeface="DengXian"/>
              </a:rPr>
              <a:t> </a:t>
            </a:r>
            <a:r>
              <a:rPr lang="mi-NZ" sz="2400" dirty="0" err="1">
                <a:ea typeface="DengXian"/>
              </a:rPr>
              <a:t>is</a:t>
            </a:r>
            <a:r>
              <a:rPr lang="mi-NZ" sz="2400" dirty="0">
                <a:ea typeface="DengXian"/>
              </a:rPr>
              <a:t> </a:t>
            </a:r>
            <a:r>
              <a:rPr lang="mi-NZ" sz="2400" dirty="0" err="1">
                <a:ea typeface="DengXian"/>
              </a:rPr>
              <a:t>anticipated</a:t>
            </a:r>
            <a:r>
              <a:rPr lang="mi-NZ" sz="2400" dirty="0">
                <a:ea typeface="DengXian"/>
              </a:rPr>
              <a:t> </a:t>
            </a:r>
            <a:r>
              <a:rPr lang="mi-NZ" sz="2400" dirty="0" err="1">
                <a:ea typeface="DengXian"/>
              </a:rPr>
              <a:t>to</a:t>
            </a:r>
            <a:r>
              <a:rPr lang="mi-NZ" sz="2400" dirty="0">
                <a:ea typeface="DengXian"/>
              </a:rPr>
              <a:t> </a:t>
            </a:r>
            <a:r>
              <a:rPr lang="mi-NZ" sz="2400" dirty="0" err="1">
                <a:ea typeface="DengXian"/>
              </a:rPr>
              <a:t>transition</a:t>
            </a:r>
            <a:r>
              <a:rPr lang="mi-NZ" sz="2400" dirty="0">
                <a:ea typeface="DengXian"/>
              </a:rPr>
              <a:t> </a:t>
            </a:r>
            <a:r>
              <a:rPr lang="mi-NZ" sz="2400" dirty="0" err="1">
                <a:ea typeface="DengXian"/>
              </a:rPr>
              <a:t>to</a:t>
            </a:r>
            <a:r>
              <a:rPr lang="mi-NZ" sz="2400" dirty="0">
                <a:ea typeface="DengXian"/>
              </a:rPr>
              <a:t> </a:t>
            </a:r>
            <a:r>
              <a:rPr lang="mi-NZ" sz="2400" dirty="0" err="1">
                <a:ea typeface="DengXian"/>
              </a:rPr>
              <a:t>Research</a:t>
            </a:r>
            <a:r>
              <a:rPr lang="mi-NZ" sz="2400" dirty="0">
                <a:ea typeface="DengXian"/>
              </a:rPr>
              <a:t> </a:t>
            </a:r>
            <a:r>
              <a:rPr lang="mi-NZ" sz="2400" dirty="0" err="1">
                <a:ea typeface="DengXian"/>
              </a:rPr>
              <a:t>Funding</a:t>
            </a:r>
            <a:r>
              <a:rPr lang="mi-NZ" sz="2400" dirty="0">
                <a:ea typeface="DengXian"/>
              </a:rPr>
              <a:t> </a:t>
            </a:r>
            <a:r>
              <a:rPr lang="mi-NZ" sz="2400" dirty="0" err="1">
                <a:ea typeface="DengXian"/>
              </a:rPr>
              <a:t>New</a:t>
            </a:r>
            <a:r>
              <a:rPr lang="mi-NZ" sz="2400" dirty="0">
                <a:ea typeface="DengXian"/>
              </a:rPr>
              <a:t> </a:t>
            </a:r>
            <a:r>
              <a:rPr lang="mi-NZ" sz="2400" dirty="0" err="1">
                <a:ea typeface="DengXian"/>
              </a:rPr>
              <a:t>Zealand</a:t>
            </a:r>
            <a:r>
              <a:rPr lang="mi-NZ" sz="2400" dirty="0">
                <a:ea typeface="DengXian"/>
              </a:rPr>
              <a:t> </a:t>
            </a:r>
            <a:r>
              <a:rPr lang="mi-NZ" sz="2400" dirty="0" err="1">
                <a:ea typeface="DengXian"/>
              </a:rPr>
              <a:t>over</a:t>
            </a:r>
            <a:r>
              <a:rPr lang="mi-NZ" sz="2400" dirty="0">
                <a:ea typeface="DengXian"/>
              </a:rPr>
              <a:t> </a:t>
            </a:r>
            <a:r>
              <a:rPr lang="mi-NZ" sz="2400" dirty="0" err="1">
                <a:ea typeface="DengXian"/>
              </a:rPr>
              <a:t>the</a:t>
            </a:r>
            <a:r>
              <a:rPr lang="mi-NZ" sz="2400" dirty="0">
                <a:ea typeface="DengXian"/>
              </a:rPr>
              <a:t> </a:t>
            </a:r>
            <a:r>
              <a:rPr lang="mi-NZ" sz="2400" dirty="0" err="1">
                <a:ea typeface="DengXian"/>
              </a:rPr>
              <a:t>next</a:t>
            </a:r>
            <a:r>
              <a:rPr lang="mi-NZ" sz="2400" dirty="0">
                <a:ea typeface="DengXian"/>
              </a:rPr>
              <a:t> </a:t>
            </a:r>
            <a:r>
              <a:rPr lang="mi-NZ" sz="2400" dirty="0" err="1">
                <a:ea typeface="DengXian"/>
              </a:rPr>
              <a:t>couple</a:t>
            </a:r>
            <a:r>
              <a:rPr lang="mi-NZ" sz="2400" dirty="0">
                <a:ea typeface="DengXian"/>
              </a:rPr>
              <a:t> </a:t>
            </a:r>
            <a:r>
              <a:rPr lang="mi-NZ" sz="2400" dirty="0" err="1">
                <a:ea typeface="DengXian"/>
              </a:rPr>
              <a:t>of</a:t>
            </a:r>
            <a:r>
              <a:rPr lang="mi-NZ" sz="2400" dirty="0">
                <a:ea typeface="DengXian"/>
              </a:rPr>
              <a:t> </a:t>
            </a:r>
            <a:r>
              <a:rPr lang="mi-NZ" sz="2400" dirty="0" err="1">
                <a:ea typeface="DengXian"/>
              </a:rPr>
              <a:t>years</a:t>
            </a:r>
            <a:r>
              <a:rPr lang="mi-NZ" sz="2400" dirty="0">
                <a:ea typeface="DengXian"/>
              </a:rPr>
              <a:t>. </a:t>
            </a:r>
            <a:endParaRPr lang="en-US" sz="2400" dirty="0">
              <a:ea typeface="DengXian"/>
            </a:endParaRPr>
          </a:p>
          <a:p>
            <a:pPr>
              <a:lnSpc>
                <a:spcPct val="114999"/>
              </a:lnSpc>
            </a:pPr>
            <a:endParaRPr lang="en-US" dirty="0">
              <a:ea typeface="DengXian"/>
            </a:endParaRPr>
          </a:p>
          <a:p>
            <a:pPr marL="114300" indent="0">
              <a:lnSpc>
                <a:spcPct val="114999"/>
              </a:lnSpc>
              <a:buNone/>
            </a:pPr>
            <a:endParaRPr lang="en-NZ" dirty="0">
              <a:ea typeface="DengXian"/>
            </a:endParaRPr>
          </a:p>
          <a:p>
            <a:endParaRPr lang="en-US" dirty="0"/>
          </a:p>
          <a:p>
            <a:pPr marL="114300" indent="0">
              <a:buNone/>
            </a:pPr>
            <a:endParaRPr lang="en-US" dirty="0"/>
          </a:p>
          <a:p>
            <a:pPr marL="114300" indent="0">
              <a:buNone/>
            </a:pPr>
            <a:endParaRPr lang="en-US" dirty="0"/>
          </a:p>
          <a:p>
            <a:endParaRPr lang="en-NZ" dirty="0"/>
          </a:p>
        </p:txBody>
      </p:sp>
    </p:spTree>
    <p:extLst>
      <p:ext uri="{BB962C8B-B14F-4D97-AF65-F5344CB8AC3E}">
        <p14:creationId xmlns:p14="http://schemas.microsoft.com/office/powerpoint/2010/main" val="3001678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46">
          <a:extLst>
            <a:ext uri="{FF2B5EF4-FFF2-40B4-BE49-F238E27FC236}">
              <a16:creationId xmlns:a16="http://schemas.microsoft.com/office/drawing/2014/main" id="{513EC20E-2C9B-E515-1C66-1E5D3C5E6A0E}"/>
            </a:ext>
          </a:extLst>
        </p:cNvPr>
        <p:cNvGrpSpPr/>
        <p:nvPr/>
      </p:nvGrpSpPr>
      <p:grpSpPr>
        <a:xfrm>
          <a:off x="0" y="0"/>
          <a:ext cx="0" cy="0"/>
          <a:chOff x="0" y="0"/>
          <a:chExt cx="0" cy="0"/>
        </a:xfrm>
      </p:grpSpPr>
      <p:sp>
        <p:nvSpPr>
          <p:cNvPr id="247" name="Google Shape;247;p38">
            <a:extLst>
              <a:ext uri="{FF2B5EF4-FFF2-40B4-BE49-F238E27FC236}">
                <a16:creationId xmlns:a16="http://schemas.microsoft.com/office/drawing/2014/main" id="{31FE1335-93F6-6856-78F8-F2DC34C8557D}"/>
              </a:ext>
            </a:extLst>
          </p:cNvPr>
          <p:cNvSpPr txBox="1">
            <a:spLocks noGrp="1"/>
          </p:cNvSpPr>
          <p:nvPr>
            <p:ph type="ctrTitle"/>
          </p:nvPr>
        </p:nvSpPr>
        <p:spPr>
          <a:xfrm>
            <a:off x="853650" y="1075900"/>
            <a:ext cx="7436700" cy="2052600"/>
          </a:xfrm>
          <a:prstGeom prst="rect">
            <a:avLst/>
          </a:prstGeom>
        </p:spPr>
        <p:txBody>
          <a:bodyPr spcFirstLastPara="1" wrap="square" lIns="91425" tIns="91425" rIns="91425" bIns="91425" anchor="b" anchorCtr="0">
            <a:normAutofit/>
          </a:bodyPr>
          <a:lstStyle/>
          <a:p>
            <a:r>
              <a:rPr lang="en-US" sz="4800"/>
              <a:t>HRC research requirements  </a:t>
            </a:r>
            <a:endParaRPr sz="4800"/>
          </a:p>
        </p:txBody>
      </p:sp>
    </p:spTree>
    <p:extLst>
      <p:ext uri="{BB962C8B-B14F-4D97-AF65-F5344CB8AC3E}">
        <p14:creationId xmlns:p14="http://schemas.microsoft.com/office/powerpoint/2010/main" val="945813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32"/>
          <p:cNvSpPr txBox="1">
            <a:spLocks noGrp="1"/>
          </p:cNvSpPr>
          <p:nvPr>
            <p:ph type="title"/>
          </p:nvPr>
        </p:nvSpPr>
        <p:spPr>
          <a:xfrm>
            <a:off x="311700" y="289212"/>
            <a:ext cx="8520600" cy="11010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GB"/>
              <a:t>Scope of HRC investments</a:t>
            </a:r>
            <a:endParaRPr/>
          </a:p>
        </p:txBody>
      </p:sp>
      <p:sp>
        <p:nvSpPr>
          <p:cNvPr id="207" name="Google Shape;207;p32"/>
          <p:cNvSpPr txBox="1">
            <a:spLocks noGrp="1"/>
          </p:cNvSpPr>
          <p:nvPr>
            <p:ph type="body" idx="2"/>
          </p:nvPr>
        </p:nvSpPr>
        <p:spPr>
          <a:xfrm>
            <a:off x="542300" y="1877200"/>
            <a:ext cx="7721400" cy="3098454"/>
          </a:xfrm>
          <a:prstGeom prst="rect">
            <a:avLst/>
          </a:prstGeom>
        </p:spPr>
        <p:txBody>
          <a:bodyPr spcFirstLastPara="1" wrap="square" lIns="91425" tIns="91425" rIns="91425" bIns="91425" anchor="t" anchorCtr="0">
            <a:noAutofit/>
          </a:bodyPr>
          <a:lstStyle/>
          <a:p>
            <a:pPr>
              <a:buClr>
                <a:srgbClr val="000000"/>
              </a:buClr>
              <a:defRPr/>
            </a:pPr>
            <a:r>
              <a:rPr lang="en-US" dirty="0">
                <a:solidFill>
                  <a:srgbClr val="000000"/>
                </a:solidFill>
                <a:ea typeface="DengXian"/>
              </a:rPr>
              <a:t>HRC mandate includes the expectation that NZ’s investment in health </a:t>
            </a:r>
            <a:r>
              <a:rPr lang="en-US" dirty="0">
                <a:solidFill>
                  <a:srgbClr val="000000"/>
                </a:solidFill>
                <a:latin typeface="Heebo Light" pitchFamily="2" charset="-79"/>
                <a:ea typeface="DengXian"/>
                <a:cs typeface="Heebo Light" pitchFamily="2" charset="-79"/>
              </a:rPr>
              <a:t>research must contribute to achieving the goals of the health and science, innovation &amp; technology systems:</a:t>
            </a:r>
            <a:endParaRPr lang="en-US" dirty="0">
              <a:latin typeface="Heebo Light" pitchFamily="2" charset="-79"/>
              <a:ea typeface="DengXian"/>
              <a:cs typeface="Heebo Light" pitchFamily="2" charset="-79"/>
            </a:endParaRPr>
          </a:p>
          <a:p>
            <a:pPr lvl="1">
              <a:lnSpc>
                <a:spcPct val="114999"/>
              </a:lnSpc>
              <a:buClr>
                <a:srgbClr val="000000"/>
              </a:buClr>
              <a:defRPr/>
            </a:pPr>
            <a:r>
              <a:rPr lang="en-US" dirty="0">
                <a:solidFill>
                  <a:srgbClr val="333333"/>
                </a:solidFill>
                <a:latin typeface="Heebo Light" pitchFamily="2" charset="-79"/>
                <a:ea typeface="DengXian"/>
                <a:cs typeface="Heebo Light" pitchFamily="2" charset="-79"/>
              </a:rPr>
              <a:t>Health system: Improving health outcomes by providing New Zealanders with timely access to high-quality health services.</a:t>
            </a:r>
          </a:p>
          <a:p>
            <a:pPr lvl="1">
              <a:lnSpc>
                <a:spcPct val="114999"/>
              </a:lnSpc>
              <a:buClr>
                <a:srgbClr val="000000"/>
              </a:buClr>
              <a:defRPr/>
            </a:pPr>
            <a:r>
              <a:rPr lang="en-US" dirty="0">
                <a:solidFill>
                  <a:srgbClr val="333333"/>
                </a:solidFill>
                <a:latin typeface="Heebo Light" pitchFamily="2" charset="-79"/>
                <a:ea typeface="DengXian"/>
                <a:cs typeface="Heebo Light" pitchFamily="2" charset="-79"/>
              </a:rPr>
              <a:t>Science, Innovation and Technology system: Harness the benefits of research and innovation to drive economic transformation.</a:t>
            </a:r>
          </a:p>
          <a:p>
            <a:pPr>
              <a:lnSpc>
                <a:spcPct val="114999"/>
              </a:lnSpc>
              <a:buClr>
                <a:srgbClr val="000000"/>
              </a:buClr>
              <a:defRPr/>
            </a:pPr>
            <a:r>
              <a:rPr lang="en-US" dirty="0">
                <a:solidFill>
                  <a:srgbClr val="000000"/>
                </a:solidFill>
                <a:ea typeface="DengXian"/>
              </a:rPr>
              <a:t>All HRC investments must have a </a:t>
            </a:r>
            <a:r>
              <a:rPr lang="en-US" u="sng" dirty="0">
                <a:solidFill>
                  <a:srgbClr val="000000"/>
                </a:solidFill>
                <a:ea typeface="DengXian"/>
              </a:rPr>
              <a:t>clear line of sight to improving health outcomes</a:t>
            </a:r>
            <a:r>
              <a:rPr lang="en-US" dirty="0">
                <a:solidFill>
                  <a:srgbClr val="000000"/>
                </a:solidFill>
                <a:ea typeface="DengXian"/>
              </a:rPr>
              <a:t> for New Zealanders. </a:t>
            </a:r>
          </a:p>
          <a:p>
            <a:pPr>
              <a:lnSpc>
                <a:spcPct val="114999"/>
              </a:lnSpc>
              <a:buClr>
                <a:srgbClr val="000000"/>
              </a:buClr>
              <a:defRPr/>
            </a:pPr>
            <a:endParaRPr lang="en-US" sz="1300" dirty="0">
              <a:solidFill>
                <a:srgbClr val="333333"/>
              </a:solidFill>
              <a:latin typeface="Segoe UI"/>
              <a:ea typeface="DengXian"/>
              <a:cs typeface="Segoe UI"/>
            </a:endParaRPr>
          </a:p>
          <a:p>
            <a:pPr marL="114300" marR="0" lvl="0" indent="0" algn="l" defTabSz="914400" rtl="0" eaLnBrk="1" fontAlgn="auto" latinLnBrk="0" hangingPunct="1">
              <a:lnSpc>
                <a:spcPct val="115000"/>
              </a:lnSpc>
              <a:spcBef>
                <a:spcPts val="0"/>
              </a:spcBef>
              <a:spcAft>
                <a:spcPts val="0"/>
              </a:spcAft>
              <a:buClr>
                <a:srgbClr val="000000"/>
              </a:buClr>
              <a:buSzPts val="1800"/>
              <a:buNone/>
              <a:tabLst/>
              <a:defRPr/>
            </a:pPr>
            <a:r>
              <a:rPr kumimoji="0" lang="en-NZ" sz="2000" b="0" i="0" u="none" strike="noStrike" kern="0" cap="none" spc="0" normalizeH="0" baseline="0" noProof="0" dirty="0">
                <a:ln>
                  <a:noFill/>
                </a:ln>
                <a:solidFill>
                  <a:srgbClr val="000000"/>
                </a:solidFill>
                <a:effectLst/>
                <a:uLnTx/>
                <a:uFillTx/>
                <a:ea typeface="DengXian"/>
                <a:sym typeface="Heebo Light"/>
              </a:rPr>
              <a:t> </a:t>
            </a:r>
            <a:endParaRPr lang="en-GB" sz="2800" dirty="0">
              <a:ea typeface="DengXian"/>
            </a:endParaRPr>
          </a:p>
          <a:p>
            <a:pPr marL="0" lvl="0" indent="0" algn="ctr" rtl="0">
              <a:spcBef>
                <a:spcPts val="0"/>
              </a:spcBef>
              <a:spcAft>
                <a:spcPts val="1200"/>
              </a:spcAft>
              <a:buNone/>
            </a:pPr>
            <a:endParaRPr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8E8B17-B168-9D31-41D4-6C5EC54F8B99}"/>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8FC05146-ED16-D6E9-4CCB-32B6BCF2AEB6}"/>
              </a:ext>
            </a:extLst>
          </p:cNvPr>
          <p:cNvSpPr>
            <a:spLocks noGrp="1"/>
          </p:cNvSpPr>
          <p:nvPr>
            <p:ph type="body" idx="1"/>
          </p:nvPr>
        </p:nvSpPr>
        <p:spPr>
          <a:xfrm>
            <a:off x="311700" y="606592"/>
            <a:ext cx="8673929" cy="2976867"/>
          </a:xfrm>
        </p:spPr>
        <p:txBody>
          <a:bodyPr spcFirstLastPara="1" wrap="square" lIns="91425" tIns="91425" rIns="91425" bIns="91425" anchor="t" anchorCtr="0">
            <a:noAutofit/>
          </a:bodyPr>
          <a:lstStyle/>
          <a:p>
            <a:pPr marL="114300" indent="0">
              <a:buNone/>
            </a:pPr>
            <a:r>
              <a:rPr lang="en-US" sz="1300" b="1"/>
              <a:t>HRC funded research must meet the following requirements: </a:t>
            </a:r>
          </a:p>
          <a:p>
            <a:pPr marL="114300" indent="0">
              <a:buNone/>
            </a:pPr>
            <a:endParaRPr lang="en-US" sz="1300">
              <a:latin typeface="Heebo Light" pitchFamily="2" charset="-79"/>
              <a:cs typeface="Heebo Light" pitchFamily="2" charset="-79"/>
            </a:endParaRPr>
          </a:p>
          <a:p>
            <a:pPr marL="114300" indent="0">
              <a:buNone/>
            </a:pPr>
            <a:r>
              <a:rPr lang="en-US" sz="1300" b="1"/>
              <a:t>1. </a:t>
            </a:r>
            <a:r>
              <a:rPr lang="en-US" sz="1300"/>
              <a:t>Research must be focused on health and improving health outcomes and/or the health system, where health outcomes are defined as:  </a:t>
            </a:r>
          </a:p>
          <a:p>
            <a:pPr marL="114300" indent="0">
              <a:buNone/>
            </a:pPr>
            <a:r>
              <a:rPr lang="en-US" sz="1300" b="1"/>
              <a:t>	a.</a:t>
            </a:r>
            <a:r>
              <a:rPr lang="en-US" sz="1300"/>
              <a:t> absence or reduction of disease, symptoms or morbidity, and/or  </a:t>
            </a:r>
          </a:p>
          <a:p>
            <a:pPr marL="114300" indent="0">
              <a:buNone/>
            </a:pPr>
            <a:r>
              <a:rPr lang="en-US" sz="1300"/>
              <a:t>	</a:t>
            </a:r>
            <a:r>
              <a:rPr lang="en-US" sz="1300" b="1"/>
              <a:t>b.</a:t>
            </a:r>
            <a:r>
              <a:rPr lang="en-US" sz="1300"/>
              <a:t> timely access to quality healthcare, for all New Zealanders, including strengthening prevention of       	disease and injury, earlier diagnosis, earlier patient-specific (precision) intervention, and new and       	improved models of care, or medicines, treatments and cures and/or  </a:t>
            </a:r>
          </a:p>
          <a:p>
            <a:pPr marL="114300" indent="0">
              <a:buNone/>
            </a:pPr>
            <a:r>
              <a:rPr lang="en-US" sz="1300" b="1"/>
              <a:t>	c.</a:t>
            </a:r>
            <a:r>
              <a:rPr lang="en-US" sz="1300"/>
              <a:t> longer life expectancy, and/or  </a:t>
            </a:r>
          </a:p>
          <a:p>
            <a:pPr marL="114300" indent="0">
              <a:buNone/>
            </a:pPr>
            <a:r>
              <a:rPr lang="en-US" sz="1300" b="1"/>
              <a:t>	d.</a:t>
            </a:r>
            <a:r>
              <a:rPr lang="en-US" sz="1300"/>
              <a:t> improved quality of life.    </a:t>
            </a:r>
          </a:p>
          <a:p>
            <a:pPr marL="114300" indent="0">
              <a:buNone/>
            </a:pPr>
            <a:endParaRPr lang="en-US" sz="1300">
              <a:latin typeface="Heebo Light" pitchFamily="2" charset="-79"/>
              <a:cs typeface="Heebo Light" pitchFamily="2" charset="-79"/>
            </a:endParaRPr>
          </a:p>
          <a:p>
            <a:pPr marL="114300" indent="0">
              <a:buNone/>
            </a:pPr>
            <a:r>
              <a:rPr lang="en-US" sz="1300" b="1"/>
              <a:t>2.</a:t>
            </a:r>
            <a:r>
              <a:rPr lang="en-US" sz="1300"/>
              <a:t> Research into the causes of ill health, or the determinants of health (e.g., environmental, socio-economic, cultural, and </a:t>
            </a:r>
            <a:r>
              <a:rPr lang="en-US" sz="1300" err="1"/>
              <a:t>behavioural</a:t>
            </a:r>
            <a:r>
              <a:rPr lang="en-US" sz="1300"/>
              <a:t> factors) must demonstrate a pathway to improvements in health outcomes and/or the health system (as defined above).  </a:t>
            </a:r>
          </a:p>
          <a:p>
            <a:endParaRPr lang="en-US" sz="1300">
              <a:latin typeface="Heebo Light" pitchFamily="2" charset="-79"/>
              <a:cs typeface="Heebo Light" pitchFamily="2" charset="-79"/>
            </a:endParaRPr>
          </a:p>
          <a:p>
            <a:pPr marL="114300" indent="0">
              <a:buNone/>
            </a:pPr>
            <a:r>
              <a:rPr lang="en-US" sz="1300" b="1"/>
              <a:t>3. </a:t>
            </a:r>
            <a:r>
              <a:rPr lang="en-US" sz="1300"/>
              <a:t>The research proposal provides an evidence base when describing areas of high health need and population groups with high health need. </a:t>
            </a:r>
            <a:endParaRPr lang="en-US" sz="1200">
              <a:latin typeface="Heebo Light" pitchFamily="2" charset="-79"/>
              <a:cs typeface="Heebo Light" pitchFamily="2" charset="-79"/>
            </a:endParaRPr>
          </a:p>
          <a:p>
            <a:endParaRPr lang="en-US" sz="2200"/>
          </a:p>
          <a:p>
            <a:pPr marL="114300" indent="0">
              <a:buNone/>
            </a:pPr>
            <a:endParaRPr lang="en-US" sz="2200"/>
          </a:p>
          <a:p>
            <a:pPr marL="114300" indent="0">
              <a:buNone/>
            </a:pPr>
            <a:endParaRPr lang="en-US"/>
          </a:p>
          <a:p>
            <a:endParaRPr lang="en-NZ"/>
          </a:p>
        </p:txBody>
      </p:sp>
    </p:spTree>
    <p:extLst>
      <p:ext uri="{BB962C8B-B14F-4D97-AF65-F5344CB8AC3E}">
        <p14:creationId xmlns:p14="http://schemas.microsoft.com/office/powerpoint/2010/main" val="1944639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EF56B0-54FD-0D9C-D9E6-3A189A8459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F78E52-7E0A-ECA2-E72D-6F5A7F32BF1F}"/>
              </a:ext>
            </a:extLst>
          </p:cNvPr>
          <p:cNvSpPr>
            <a:spLocks noGrp="1"/>
          </p:cNvSpPr>
          <p:nvPr>
            <p:ph type="title"/>
          </p:nvPr>
        </p:nvSpPr>
        <p:spPr/>
        <p:txBody>
          <a:bodyPr>
            <a:normAutofit/>
          </a:bodyPr>
          <a:lstStyle/>
          <a:p>
            <a:r>
              <a:rPr lang="en-GB" b="1">
                <a:solidFill>
                  <a:schemeClr val="bg1"/>
                </a:solidFill>
                <a:latin typeface="Arial"/>
                <a:cs typeface="Arial"/>
              </a:rPr>
              <a:t>Out of scope </a:t>
            </a:r>
            <a:endParaRPr lang="en-NZ">
              <a:solidFill>
                <a:schemeClr val="bg1"/>
              </a:solidFill>
              <a:latin typeface="Arial"/>
              <a:cs typeface="Arial"/>
            </a:endParaRPr>
          </a:p>
        </p:txBody>
      </p:sp>
      <p:sp>
        <p:nvSpPr>
          <p:cNvPr id="3" name="Subtitle 2">
            <a:extLst>
              <a:ext uri="{FF2B5EF4-FFF2-40B4-BE49-F238E27FC236}">
                <a16:creationId xmlns:a16="http://schemas.microsoft.com/office/drawing/2014/main" id="{AD11C0AA-6800-9325-611B-4206848EC498}"/>
              </a:ext>
            </a:extLst>
          </p:cNvPr>
          <p:cNvSpPr>
            <a:spLocks noGrp="1"/>
          </p:cNvSpPr>
          <p:nvPr>
            <p:ph type="subTitle" idx="1"/>
          </p:nvPr>
        </p:nvSpPr>
        <p:spPr/>
        <p:txBody>
          <a:bodyPr>
            <a:normAutofit fontScale="77500" lnSpcReduction="20000"/>
          </a:bodyPr>
          <a:lstStyle/>
          <a:p>
            <a:r>
              <a:rPr lang="en-US" b="1" dirty="0"/>
              <a:t>Council is not seeking opportunities to invest in: </a:t>
            </a:r>
            <a:endParaRPr lang="en-NZ" b="1" dirty="0"/>
          </a:p>
        </p:txBody>
      </p:sp>
      <p:sp>
        <p:nvSpPr>
          <p:cNvPr id="4" name="Text Placeholder 3">
            <a:extLst>
              <a:ext uri="{FF2B5EF4-FFF2-40B4-BE49-F238E27FC236}">
                <a16:creationId xmlns:a16="http://schemas.microsoft.com/office/drawing/2014/main" id="{FA5787DE-2DCD-C43F-708A-E031BF125706}"/>
              </a:ext>
            </a:extLst>
          </p:cNvPr>
          <p:cNvSpPr>
            <a:spLocks noGrp="1"/>
          </p:cNvSpPr>
          <p:nvPr>
            <p:ph type="body" idx="2"/>
          </p:nvPr>
        </p:nvSpPr>
        <p:spPr>
          <a:xfrm>
            <a:off x="348095" y="1877200"/>
            <a:ext cx="8484205" cy="3004675"/>
          </a:xfrm>
        </p:spPr>
        <p:txBody>
          <a:bodyPr>
            <a:normAutofit fontScale="92500" lnSpcReduction="20000"/>
          </a:bodyPr>
          <a:lstStyle/>
          <a:p>
            <a:r>
              <a:rPr lang="en-US" dirty="0">
                <a:solidFill>
                  <a:srgbClr val="000000"/>
                </a:solidFill>
              </a:rPr>
              <a:t>evaluations undertaken as part </a:t>
            </a:r>
            <a:r>
              <a:rPr lang="en-US" b="0" i="0" dirty="0">
                <a:solidFill>
                  <a:srgbClr val="000000"/>
                </a:solidFill>
                <a:effectLst/>
              </a:rPr>
              <a:t>of routine operational practice</a:t>
            </a:r>
            <a:r>
              <a:rPr lang="en-US" dirty="0">
                <a:solidFill>
                  <a:srgbClr val="000000"/>
                </a:solidFill>
              </a:rPr>
              <a:t> </a:t>
            </a:r>
            <a:endParaRPr lang="en-US" b="0" i="0" dirty="0">
              <a:solidFill>
                <a:srgbClr val="000000"/>
              </a:solidFill>
              <a:effectLst/>
              <a:latin typeface="Heebo Light" pitchFamily="2" charset="-79"/>
              <a:cs typeface="Heebo Light" pitchFamily="2" charset="-79"/>
            </a:endParaRPr>
          </a:p>
          <a:p>
            <a:pPr>
              <a:lnSpc>
                <a:spcPct val="114999"/>
              </a:lnSpc>
            </a:pPr>
            <a:r>
              <a:rPr lang="en-US" dirty="0"/>
              <a:t>research that describes a </a:t>
            </a:r>
            <a:r>
              <a:rPr lang="en-US" dirty="0">
                <a:solidFill>
                  <a:srgbClr val="000000"/>
                </a:solidFill>
              </a:rPr>
              <a:t>h</a:t>
            </a:r>
            <a:r>
              <a:rPr kumimoji="0" lang="en-US" b="0" i="0" u="none" strike="noStrike" kern="0" cap="none" spc="0" normalizeH="0" baseline="0" noProof="0" dirty="0" err="1">
                <a:ln>
                  <a:noFill/>
                </a:ln>
                <a:solidFill>
                  <a:srgbClr val="000000"/>
                </a:solidFill>
                <a:effectLst/>
                <a:uLnTx/>
                <a:uFillTx/>
                <a:sym typeface="Heebo Light"/>
              </a:rPr>
              <a:t>ealth</a:t>
            </a:r>
            <a:r>
              <a:rPr kumimoji="0" lang="en-US" b="0" i="0" u="none" strike="noStrike" kern="0" cap="none" spc="0" normalizeH="0" baseline="0" noProof="0" dirty="0">
                <a:ln>
                  <a:noFill/>
                </a:ln>
                <a:solidFill>
                  <a:srgbClr val="000000"/>
                </a:solidFill>
                <a:effectLst/>
                <a:uLnTx/>
                <a:uFillTx/>
                <a:sym typeface="Heebo Light"/>
              </a:rPr>
              <a:t> need or community with high health need </a:t>
            </a:r>
            <a:r>
              <a:rPr kumimoji="0" lang="en-US" b="1" i="0" u="sng" strike="noStrike" kern="0" cap="none" spc="0" normalizeH="0" baseline="0" noProof="0" dirty="0">
                <a:ln>
                  <a:noFill/>
                </a:ln>
                <a:solidFill>
                  <a:srgbClr val="000000"/>
                </a:solidFill>
                <a:effectLst/>
                <a:uLnTx/>
                <a:uFillTx/>
                <a:sym typeface="Heebo Light"/>
              </a:rPr>
              <a:t>without</a:t>
            </a:r>
            <a:r>
              <a:rPr kumimoji="0" lang="en-US" b="0" i="0" u="none" strike="noStrike" kern="0" cap="none" spc="0" normalizeH="0" baseline="0" noProof="0" dirty="0">
                <a:ln>
                  <a:noFill/>
                </a:ln>
                <a:solidFill>
                  <a:srgbClr val="000000"/>
                </a:solidFill>
                <a:effectLst/>
                <a:uLnTx/>
                <a:uFillTx/>
                <a:sym typeface="Heebo Light"/>
              </a:rPr>
              <a:t> </a:t>
            </a:r>
            <a:r>
              <a:rPr lang="en-US" dirty="0">
                <a:solidFill>
                  <a:srgbClr val="000000"/>
                </a:solidFill>
              </a:rPr>
              <a:t>providing a </a:t>
            </a:r>
            <a:r>
              <a:rPr kumimoji="0" lang="en-US" b="0" i="0" u="none" strike="noStrike" kern="0" cap="none" spc="0" normalizeH="0" baseline="0" noProof="0" dirty="0">
                <a:ln>
                  <a:noFill/>
                </a:ln>
                <a:solidFill>
                  <a:srgbClr val="000000"/>
                </a:solidFill>
                <a:effectLst/>
                <a:uLnTx/>
                <a:uFillTx/>
                <a:sym typeface="Heebo Light"/>
              </a:rPr>
              <a:t>clear </a:t>
            </a:r>
            <a:r>
              <a:rPr lang="en-US" dirty="0">
                <a:solidFill>
                  <a:srgbClr val="000000"/>
                </a:solidFill>
              </a:rPr>
              <a:t>evidence-base for that need</a:t>
            </a:r>
            <a:endParaRPr lang="en-US" b="0" i="0" u="none" strike="noStrike" kern="0" cap="none" spc="0" normalizeH="0" baseline="0" noProof="0" dirty="0">
              <a:ln>
                <a:noFill/>
              </a:ln>
              <a:solidFill>
                <a:srgbClr val="000000"/>
              </a:solidFill>
              <a:effectLst/>
              <a:uLnTx/>
              <a:uFillTx/>
              <a:latin typeface="Heebo Light" pitchFamily="2" charset="-79"/>
              <a:cs typeface="Heebo Light" pitchFamily="2" charset="-79"/>
            </a:endParaRPr>
          </a:p>
          <a:p>
            <a:pPr>
              <a:lnSpc>
                <a:spcPct val="114999"/>
              </a:lnSpc>
            </a:pPr>
            <a:r>
              <a:rPr lang="en-US" dirty="0">
                <a:solidFill>
                  <a:srgbClr val="000000"/>
                </a:solidFill>
              </a:rPr>
              <a:t>Research that duplicates research already undertaken overseas (</a:t>
            </a:r>
            <a:r>
              <a:rPr lang="en-US" b="1" u="sng" dirty="0">
                <a:solidFill>
                  <a:srgbClr val="000000"/>
                </a:solidFill>
              </a:rPr>
              <a:t>without</a:t>
            </a:r>
            <a:r>
              <a:rPr lang="en-US" dirty="0">
                <a:solidFill>
                  <a:srgbClr val="000000"/>
                </a:solidFill>
              </a:rPr>
              <a:t> articulating the additional value of undertaking it in New Zealand)</a:t>
            </a:r>
            <a:endParaRPr lang="en-US" b="0" i="0" u="none" strike="noStrike" kern="0" cap="none" spc="0" normalizeH="0" baseline="0" noProof="0" dirty="0">
              <a:ln>
                <a:noFill/>
              </a:ln>
              <a:solidFill>
                <a:srgbClr val="000000"/>
              </a:solidFill>
              <a:effectLst/>
              <a:uLnTx/>
              <a:uFillTx/>
              <a:latin typeface="Heebo Light" pitchFamily="2" charset="-79"/>
              <a:cs typeface="Heebo Light" pitchFamily="2" charset="-79"/>
            </a:endParaRPr>
          </a:p>
          <a:p>
            <a:pPr>
              <a:lnSpc>
                <a:spcPct val="114999"/>
              </a:lnSpc>
            </a:pPr>
            <a:r>
              <a:rPr lang="en-US" dirty="0">
                <a:solidFill>
                  <a:srgbClr val="000000"/>
                </a:solidFill>
              </a:rPr>
              <a:t>social science research that focuses exclusively on determinants of health </a:t>
            </a:r>
            <a:r>
              <a:rPr lang="en-US" b="1" u="sng" dirty="0">
                <a:solidFill>
                  <a:srgbClr val="000000"/>
                </a:solidFill>
              </a:rPr>
              <a:t>except</a:t>
            </a:r>
            <a:r>
              <a:rPr lang="en-US" b="1" dirty="0">
                <a:solidFill>
                  <a:srgbClr val="000000"/>
                </a:solidFill>
              </a:rPr>
              <a:t> </a:t>
            </a:r>
            <a:r>
              <a:rPr lang="en-US" dirty="0">
                <a:solidFill>
                  <a:srgbClr val="000000"/>
                </a:solidFill>
              </a:rPr>
              <a:t>where it demonstrates a pathway to improvements in health outcomes and/or the health system</a:t>
            </a:r>
            <a:endParaRPr lang="en-US" dirty="0">
              <a:solidFill>
                <a:srgbClr val="000000"/>
              </a:solidFill>
              <a:latin typeface="Heebo Light" pitchFamily="2" charset="-79"/>
              <a:cs typeface="Heebo Light" pitchFamily="2" charset="-79"/>
            </a:endParaRPr>
          </a:p>
          <a:p>
            <a:pPr>
              <a:lnSpc>
                <a:spcPct val="114999"/>
              </a:lnSpc>
            </a:pPr>
            <a:r>
              <a:rPr lang="en-US" dirty="0">
                <a:solidFill>
                  <a:srgbClr val="000000"/>
                </a:solidFill>
              </a:rPr>
              <a:t>basic research that focuses exclusively on mechanistic pathways, </a:t>
            </a:r>
            <a:r>
              <a:rPr lang="en-US" b="1" u="sng" dirty="0">
                <a:solidFill>
                  <a:srgbClr val="000000"/>
                </a:solidFill>
              </a:rPr>
              <a:t>except</a:t>
            </a:r>
            <a:r>
              <a:rPr lang="en-US" b="1" dirty="0">
                <a:solidFill>
                  <a:srgbClr val="000000"/>
                </a:solidFill>
              </a:rPr>
              <a:t> </a:t>
            </a:r>
            <a:r>
              <a:rPr lang="en-US" dirty="0">
                <a:solidFill>
                  <a:srgbClr val="000000"/>
                </a:solidFill>
              </a:rPr>
              <a:t>where it demonstrates a pathway to improvements in health outcomes and /or the health system.</a:t>
            </a:r>
            <a:endParaRPr lang="en-US" dirty="0"/>
          </a:p>
          <a:p>
            <a:pPr marL="114300" indent="0">
              <a:lnSpc>
                <a:spcPct val="114999"/>
              </a:lnSpc>
              <a:buNone/>
            </a:pPr>
            <a:endParaRPr lang="en-US" dirty="0"/>
          </a:p>
        </p:txBody>
      </p:sp>
    </p:spTree>
    <p:extLst>
      <p:ext uri="{BB962C8B-B14F-4D97-AF65-F5344CB8AC3E}">
        <p14:creationId xmlns:p14="http://schemas.microsoft.com/office/powerpoint/2010/main" val="2437469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46">
          <a:extLst>
            <a:ext uri="{FF2B5EF4-FFF2-40B4-BE49-F238E27FC236}">
              <a16:creationId xmlns:a16="http://schemas.microsoft.com/office/drawing/2014/main" id="{F35A5C37-1718-B73E-86FD-736A670C0D9B}"/>
            </a:ext>
          </a:extLst>
        </p:cNvPr>
        <p:cNvGrpSpPr/>
        <p:nvPr/>
      </p:nvGrpSpPr>
      <p:grpSpPr>
        <a:xfrm>
          <a:off x="0" y="0"/>
          <a:ext cx="0" cy="0"/>
          <a:chOff x="0" y="0"/>
          <a:chExt cx="0" cy="0"/>
        </a:xfrm>
      </p:grpSpPr>
      <p:sp>
        <p:nvSpPr>
          <p:cNvPr id="247" name="Google Shape;247;p38">
            <a:extLst>
              <a:ext uri="{FF2B5EF4-FFF2-40B4-BE49-F238E27FC236}">
                <a16:creationId xmlns:a16="http://schemas.microsoft.com/office/drawing/2014/main" id="{5CA58B8F-DBFD-E584-9EA3-B7113A60B121}"/>
              </a:ext>
            </a:extLst>
          </p:cNvPr>
          <p:cNvSpPr txBox="1">
            <a:spLocks noGrp="1"/>
          </p:cNvSpPr>
          <p:nvPr>
            <p:ph type="ctrTitle"/>
          </p:nvPr>
        </p:nvSpPr>
        <p:spPr>
          <a:xfrm>
            <a:off x="853650" y="1075900"/>
            <a:ext cx="7436700" cy="2052600"/>
          </a:xfrm>
          <a:prstGeom prst="rect">
            <a:avLst/>
          </a:prstGeom>
        </p:spPr>
        <p:txBody>
          <a:bodyPr spcFirstLastPara="1" wrap="square" lIns="91425" tIns="91425" rIns="91425" bIns="91425" anchor="b" anchorCtr="0">
            <a:normAutofit/>
          </a:bodyPr>
          <a:lstStyle/>
          <a:p>
            <a:r>
              <a:rPr lang="en-US" sz="4800"/>
              <a:t>Overview of Project and </a:t>
            </a:r>
            <a:r>
              <a:rPr lang="en-US" sz="4800" err="1"/>
              <a:t>Programme</a:t>
            </a:r>
            <a:r>
              <a:rPr lang="en-US" sz="4800"/>
              <a:t> grants</a:t>
            </a:r>
            <a:endParaRPr lang="en-US"/>
          </a:p>
        </p:txBody>
      </p:sp>
    </p:spTree>
    <p:extLst>
      <p:ext uri="{BB962C8B-B14F-4D97-AF65-F5344CB8AC3E}">
        <p14:creationId xmlns:p14="http://schemas.microsoft.com/office/powerpoint/2010/main" val="952532016"/>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434343"/>
      </a:dk2>
      <a:lt2>
        <a:srgbClr val="EEEEEE"/>
      </a:lt2>
      <a:accent1>
        <a:srgbClr val="00659B"/>
      </a:accent1>
      <a:accent2>
        <a:srgbClr val="67C8C7"/>
      </a:accent2>
      <a:accent3>
        <a:srgbClr val="82A53C"/>
      </a:accent3>
      <a:accent4>
        <a:srgbClr val="E76425"/>
      </a:accent4>
      <a:accent5>
        <a:srgbClr val="FFCB05"/>
      </a:accent5>
      <a:accent6>
        <a:srgbClr val="000000"/>
      </a:accent6>
      <a:hlink>
        <a:srgbClr val="00659B"/>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3a173893-e2ca-4262-bf30-6f6bda46e36a">
      <Terms xmlns="http://schemas.microsoft.com/office/infopath/2007/PartnerControls"/>
    </lcf76f155ced4ddcb4097134ff3c332f>
    <DateandTime xmlns="3a173893-e2ca-4262-bf30-6f6bda46e36a" xsi:nil="true"/>
    <_ip_UnifiedCompliancePolicyProperties xmlns="http://schemas.microsoft.com/sharepoint/v3" xsi:nil="true"/>
    <TaxCatchAll xmlns="5727cb93-9590-47e6-bb45-ce27320541f6" xsi:nil="true"/>
    <DateTime xmlns="3a173893-e2ca-4262-bf30-6f6bda46e36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73ADA45930FD349A24B6ABEB94D9BA4" ma:contentTypeVersion="25" ma:contentTypeDescription="Create a new document." ma:contentTypeScope="" ma:versionID="4f0c360fdd42865ac23af106b773d7e6">
  <xsd:schema xmlns:xsd="http://www.w3.org/2001/XMLSchema" xmlns:xs="http://www.w3.org/2001/XMLSchema" xmlns:p="http://schemas.microsoft.com/office/2006/metadata/properties" xmlns:ns1="http://schemas.microsoft.com/sharepoint/v3" xmlns:ns2="5727cb93-9590-47e6-bb45-ce27320541f6" xmlns:ns3="3a173893-e2ca-4262-bf30-6f6bda46e36a" targetNamespace="http://schemas.microsoft.com/office/2006/metadata/properties" ma:root="true" ma:fieldsID="32dfe5ac16db859b606dcf18f611be33" ns1:_="" ns2:_="" ns3:_="">
    <xsd:import namespace="http://schemas.microsoft.com/sharepoint/v3"/>
    <xsd:import namespace="5727cb93-9590-47e6-bb45-ce27320541f6"/>
    <xsd:import namespace="3a173893-e2ca-4262-bf30-6f6bda46e36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lcf76f155ced4ddcb4097134ff3c332f" minOccurs="0"/>
                <xsd:element ref="ns2:TaxCatchAll" minOccurs="0"/>
                <xsd:element ref="ns3:MediaServiceLocation" minOccurs="0"/>
                <xsd:element ref="ns3:DateandTime" minOccurs="0"/>
                <xsd:element ref="ns3:DateTime" minOccurs="0"/>
                <xsd:element ref="ns1:_ip_UnifiedCompliancePolicyProperties" minOccurs="0"/>
                <xsd:element ref="ns1:_ip_UnifiedCompliancePolicyUIAction"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6" nillable="true" ma:displayName="Unified Compliance Policy Properties" ma:hidden="true" ma:internalName="_ip_UnifiedCompliancePolicyProperties">
      <xsd:simpleType>
        <xsd:restriction base="dms:Note"/>
      </xsd:simpleType>
    </xsd:element>
    <xsd:element name="_ip_UnifiedCompliancePolicyUIAction" ma:index="2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727cb93-9590-47e6-bb45-ce27320541f6"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2" nillable="true" ma:displayName="Taxonomy Catch All Column" ma:hidden="true" ma:list="{076663b7-de4a-4b01-b06f-45e2acbb441c}" ma:internalName="TaxCatchAll" ma:showField="CatchAllData" ma:web="5727cb93-9590-47e6-bb45-ce27320541f6">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a173893-e2ca-4262-bf30-6f6bda46e36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KeyPoints" ma:index="12" nillable="true" ma:displayName="MediaServiceAutoKeyPoints" ma:description="" ma:hidden="true" ma:internalName="MediaServiceAutoKeyPoints" ma:readOnly="true">
      <xsd:simpleType>
        <xsd:restriction base="dms:Note"/>
      </xsd:simpleType>
    </xsd:element>
    <xsd:element name="MediaServiceKeyPoints" ma:index="13" nillable="true" ma:displayName="KeyPoints" ma:description="" ma:internalName="MediaServiceKeyPoints" ma:readOnly="true">
      <xsd:simpleType>
        <xsd:restriction base="dms:Note">
          <xsd:maxLength value="255"/>
        </xsd:restriction>
      </xsd:simpleType>
    </xsd:element>
    <xsd:element name="MediaServiceAutoTags" ma:index="14" nillable="true" ma:displayName="Tags" ma:description="" ma:internalName="MediaServiceAutoTags" ma:readOnly="true">
      <xsd:simpleType>
        <xsd:restriction base="dms:Text"/>
      </xsd:simpleType>
    </xsd:element>
    <xsd:element name="MediaServiceOCR" ma:index="15" nillable="true" ma:displayName="Extracted Text" ma:description="" ma:internalName="MediaServiceOCR" ma:readOnly="true">
      <xsd:simpleType>
        <xsd:restriction base="dms:Note">
          <xsd:maxLength value="255"/>
        </xsd:restriction>
      </xsd:simpleType>
    </xsd:element>
    <xsd:element name="MediaServiceGenerationTime" ma:index="16" nillable="true" ma:displayName="MediaServiceGenerationTime" ma:description="" ma:hidden="true" ma:internalName="MediaServiceGenerationTime" ma:readOnly="true">
      <xsd:simpleType>
        <xsd:restriction base="dms:Text"/>
      </xsd:simpleType>
    </xsd:element>
    <xsd:element name="MediaServiceEventHashCode" ma:index="17" nillable="true" ma:displayName="MediaServiceEventHashCode" ma:description="" ma:hidden="true" ma:internalName="MediaServiceEventHashCode" ma:readOnly="true">
      <xsd:simpleType>
        <xsd:restriction base="dms:Text"/>
      </xsd:simpleType>
    </xsd:element>
    <xsd:element name="MediaServiceDateTaken" ma:index="18" nillable="true" ma:displayName="MediaServiceDateTaken" ma:description="" ma:hidden="true" ma:internalName="MediaServiceDateTaken" ma:readOnly="true">
      <xsd:simpleType>
        <xsd:restriction base="dms:Text"/>
      </xsd:simpleType>
    </xsd:element>
    <xsd:element name="MediaLengthInSeconds" ma:index="19" nillable="true" ma:displayName="MediaLengthInSeconds" ma:description=""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c229cdc4-5cfa-41a3-9d1b-90320d115eb1"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description="" ma:internalName="MediaServiceLocation" ma:readOnly="true">
      <xsd:simpleType>
        <xsd:restriction base="dms:Text"/>
      </xsd:simpleType>
    </xsd:element>
    <xsd:element name="DateandTime" ma:index="24" nillable="true" ma:displayName="Date and Time" ma:format="DateOnly" ma:internalName="DateandTime">
      <xsd:simpleType>
        <xsd:restriction base="dms:DateTime"/>
      </xsd:simpleType>
    </xsd:element>
    <xsd:element name="DateTime" ma:index="25" nillable="true" ma:displayName="Date &amp; Time" ma:format="DateTime" ma:internalName="DateTime">
      <xsd:simpleType>
        <xsd:restriction base="dms:DateTime"/>
      </xsd:simple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description="" ma:hidden="true" ma:internalName="MediaServiceSearchProperties" ma:readOnly="true">
      <xsd:simpleType>
        <xsd:restriction base="dms:Note"/>
      </xsd:simpleType>
    </xsd:element>
    <xsd:element name="MediaServiceBillingMetadata" ma:index="30"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3B49C90-FED4-47BA-BA7C-4ACAA97F98EA}">
  <ds:schemaRefs>
    <ds:schemaRef ds:uri="http://www.w3.org/XML/1998/namespace"/>
    <ds:schemaRef ds:uri="http://schemas.microsoft.com/office/2006/documentManagement/types"/>
    <ds:schemaRef ds:uri="http://schemas.microsoft.com/sharepoint/v3"/>
    <ds:schemaRef ds:uri="http://purl.org/dc/dcmitype/"/>
    <ds:schemaRef ds:uri="http://purl.org/dc/elements/1.1/"/>
    <ds:schemaRef ds:uri="http://schemas.openxmlformats.org/package/2006/metadata/core-properties"/>
    <ds:schemaRef ds:uri="http://schemas.microsoft.com/office/infopath/2007/PartnerControls"/>
    <ds:schemaRef ds:uri="3a173893-e2ca-4262-bf30-6f6bda46e36a"/>
    <ds:schemaRef ds:uri="5727cb93-9590-47e6-bb45-ce27320541f6"/>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1122EB80-20BE-4C4D-ACBE-D6FFB4F55B6C}">
  <ds:schemaRefs>
    <ds:schemaRef ds:uri="http://schemas.microsoft.com/sharepoint/v3/contenttype/forms"/>
  </ds:schemaRefs>
</ds:datastoreItem>
</file>

<file path=customXml/itemProps3.xml><?xml version="1.0" encoding="utf-8"?>
<ds:datastoreItem xmlns:ds="http://schemas.openxmlformats.org/officeDocument/2006/customXml" ds:itemID="{F948A0AF-4F49-47BD-835D-1FF01D9AB0E8}">
  <ds:schemaRefs>
    <ds:schemaRef ds:uri="3a173893-e2ca-4262-bf30-6f6bda46e36a"/>
    <ds:schemaRef ds:uri="5727cb93-9590-47e6-bb45-ce27320541f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9</TotalTime>
  <Words>1790</Words>
  <Application>Microsoft Office PowerPoint</Application>
  <PresentationFormat>On-screen Show (16:9)</PresentationFormat>
  <Paragraphs>191</Paragraphs>
  <Slides>26</Slides>
  <Notes>26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26</vt:i4>
      </vt:variant>
    </vt:vector>
  </HeadingPairs>
  <TitlesOfParts>
    <vt:vector size="35" baseType="lpstr">
      <vt:lpstr>Heebo Light</vt:lpstr>
      <vt:lpstr>Heebo Black</vt:lpstr>
      <vt:lpstr>Heebo</vt:lpstr>
      <vt:lpstr>DengXian</vt:lpstr>
      <vt:lpstr>Arial</vt:lpstr>
      <vt:lpstr>Courier New,monospace</vt:lpstr>
      <vt:lpstr>Calibri</vt:lpstr>
      <vt:lpstr>Segoe UI</vt:lpstr>
      <vt:lpstr>Simple Light</vt:lpstr>
      <vt:lpstr>2027 Project and Programme Grant Rounds</vt:lpstr>
      <vt:lpstr>Today’s webinar</vt:lpstr>
      <vt:lpstr>HRC – A Crown Entity</vt:lpstr>
      <vt:lpstr>Funding context  </vt:lpstr>
      <vt:lpstr>HRC research requirements  </vt:lpstr>
      <vt:lpstr>Scope of HRC investments</vt:lpstr>
      <vt:lpstr>PowerPoint Presentation</vt:lpstr>
      <vt:lpstr>Out of scope </vt:lpstr>
      <vt:lpstr>Overview of Project and Programme grants</vt:lpstr>
      <vt:lpstr>PowerPoint Presentation</vt:lpstr>
      <vt:lpstr>HRC Funding Priorities</vt:lpstr>
      <vt:lpstr>Health research priorities  </vt:lpstr>
      <vt:lpstr>2027 Project and Programme grants</vt:lpstr>
      <vt:lpstr>Reintroduction of external peer review </vt:lpstr>
      <vt:lpstr>2027 Project Grants eligibility</vt:lpstr>
      <vt:lpstr>Programme expression of interest (EOI) stage</vt:lpstr>
      <vt:lpstr>Submission considerations</vt:lpstr>
      <vt:lpstr>Assessment Process</vt:lpstr>
      <vt:lpstr>2027 Project round – Expression of Interest (EOI) stage</vt:lpstr>
      <vt:lpstr>2027 Project round – Full stage </vt:lpstr>
      <vt:lpstr>2027 Programme round – Expression of Interest (EOI) stage</vt:lpstr>
      <vt:lpstr>2027 Programme round – Full stage </vt:lpstr>
      <vt:lpstr>Assessing committees (AC)</vt:lpstr>
      <vt:lpstr>Avoid these common mistakes</vt:lpstr>
      <vt:lpstr>Where to find more information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Rachel Lorimer</dc:creator>
  <cp:lastModifiedBy>Rachel Lorimer</cp:lastModifiedBy>
  <cp:revision>2</cp:revision>
  <cp:lastPrinted>2025-08-20T20:57:07Z</cp:lastPrinted>
  <dcterms:modified xsi:type="dcterms:W3CDTF">2026-07-02T21:59:46Z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0x010100573ADA45930FD349A24B6ABEB94D9BA4</vt:lpwstr>
  </property>
  <property fmtid="{D5CDD505-2E9C-101B-9397-08002B2CF9AE}" pid="3" name="MediaServiceImageTags">
    <vt:lpwstr/>
  </property>
</Properties>
</file>